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  <p:sldMasterId id="2147483659" r:id="rId2"/>
  </p:sldMasterIdLst>
  <p:notesMasterIdLst>
    <p:notesMasterId r:id="rId9"/>
  </p:notesMasterIdLst>
  <p:sldIdLst>
    <p:sldId id="256" r:id="rId3"/>
    <p:sldId id="257" r:id="rId4"/>
    <p:sldId id="261" r:id="rId5"/>
    <p:sldId id="264" r:id="rId6"/>
    <p:sldId id="265" r:id="rId7"/>
    <p:sldId id="258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01"/>
  </p:normalViewPr>
  <p:slideViewPr>
    <p:cSldViewPr snapToGrid="0">
      <p:cViewPr varScale="1">
        <p:scale>
          <a:sx n="118" d="100"/>
          <a:sy n="118" d="100"/>
        </p:scale>
        <p:origin x="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>
          <a:extLst>
            <a:ext uri="{FF2B5EF4-FFF2-40B4-BE49-F238E27FC236}">
              <a16:creationId xmlns:a16="http://schemas.microsoft.com/office/drawing/2014/main" id="{A0AC2540-215C-ABD7-C0DF-913BF8C5D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>
            <a:extLst>
              <a:ext uri="{FF2B5EF4-FFF2-40B4-BE49-F238E27FC236}">
                <a16:creationId xmlns:a16="http://schemas.microsoft.com/office/drawing/2014/main" id="{9A48C819-5A9B-7A0C-8DDD-901F438E4A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>
            <a:extLst>
              <a:ext uri="{FF2B5EF4-FFF2-40B4-BE49-F238E27FC236}">
                <a16:creationId xmlns:a16="http://schemas.microsoft.com/office/drawing/2014/main" id="{55F847D8-3B33-3CAB-9D6A-7B82F02560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5402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cueil">
  <p:cSld name="Accueil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12369075" y="0"/>
            <a:ext cx="287092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L’image de fond par défaut peut être supprimée et remplacée.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L’image est située dans le Masque des diapositives : Onglet </a:t>
            </a:r>
            <a:r>
              <a:rPr lang="fr-FR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Affichage</a:t>
            </a: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&gt; </a:t>
            </a:r>
            <a:r>
              <a:rPr lang="fr-FR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Masque des diapositives</a:t>
            </a: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7" name="Google Shape;17;p2"/>
          <p:cNvSpPr txBox="1"/>
          <p:nvPr/>
        </p:nvSpPr>
        <p:spPr>
          <a:xfrm>
            <a:off x="12369075" y="1284393"/>
            <a:ext cx="28709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 insérer une nouvelle image 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Insertion</a:t>
            </a: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&gt; </a:t>
            </a:r>
            <a:r>
              <a:rPr lang="fr-FR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Images</a:t>
            </a:r>
            <a:endParaRPr/>
          </a:p>
        </p:txBody>
      </p:sp>
      <p:sp>
        <p:nvSpPr>
          <p:cNvPr id="18" name="Google Shape;18;p2"/>
          <p:cNvSpPr txBox="1"/>
          <p:nvPr/>
        </p:nvSpPr>
        <p:spPr>
          <a:xfrm>
            <a:off x="12369075" y="2014788"/>
            <a:ext cx="28709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 placer l’image à l’arrière-plan 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Accueil</a:t>
            </a:r>
            <a:r>
              <a:rPr lang="fr-FR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&gt; </a:t>
            </a:r>
            <a:r>
              <a:rPr lang="fr-FR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Organiser</a:t>
            </a:r>
            <a:r>
              <a:rPr lang="fr-FR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&gt; </a:t>
            </a:r>
            <a:r>
              <a:rPr lang="fr-FR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Arrière-plan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t image">
  <p:cSld name="Txt imag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5240487" y="0"/>
            <a:ext cx="6113313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5240487" y="1511300"/>
            <a:ext cx="6113313" cy="466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20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libri"/>
              <a:buNone/>
              <a:defRPr sz="2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683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7" name="Google Shape;47;p6"/>
          <p:cNvCxnSpPr/>
          <p:nvPr/>
        </p:nvCxnSpPr>
        <p:spPr>
          <a:xfrm>
            <a:off x="5240487" y="1511999"/>
            <a:ext cx="6951513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1" type="secHead">
  <p:cSld name="SECTION_HEADER">
    <p:bg>
      <p:bgPr>
        <a:solidFill>
          <a:schemeClr val="dk2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838199" y="2130357"/>
            <a:ext cx="10515601" cy="342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1"/>
          </p:nvPr>
        </p:nvSpPr>
        <p:spPr>
          <a:xfrm>
            <a:off x="838199" y="741355"/>
            <a:ext cx="10515601" cy="1034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58" name="Google Shape;58;p8"/>
          <p:cNvCxnSpPr/>
          <p:nvPr/>
        </p:nvCxnSpPr>
        <p:spPr>
          <a:xfrm>
            <a:off x="838199" y="1935804"/>
            <a:ext cx="510567" cy="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t 2 col 2">
  <p:cSld name="Txt 2 col 2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51816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838200" y="1511999"/>
            <a:ext cx="5181600" cy="466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20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libri"/>
              <a:buNone/>
              <a:defRPr sz="2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683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2"/>
          </p:nvPr>
        </p:nvSpPr>
        <p:spPr>
          <a:xfrm>
            <a:off x="6215063" y="0"/>
            <a:ext cx="5138737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3"/>
          </p:nvPr>
        </p:nvSpPr>
        <p:spPr>
          <a:xfrm>
            <a:off x="6215063" y="1511300"/>
            <a:ext cx="5138737" cy="466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20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libri"/>
              <a:buNone/>
              <a:defRPr sz="2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683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9" name="Google Shape;69;p9"/>
          <p:cNvCxnSpPr/>
          <p:nvPr/>
        </p:nvCxnSpPr>
        <p:spPr>
          <a:xfrm>
            <a:off x="838200" y="1511999"/>
            <a:ext cx="5181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0" name="Google Shape;70;p9"/>
          <p:cNvCxnSpPr/>
          <p:nvPr/>
        </p:nvCxnSpPr>
        <p:spPr>
          <a:xfrm>
            <a:off x="6215063" y="1511999"/>
            <a:ext cx="5181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1" name="Google Shape;7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t 1 col" type="obj">
  <p:cSld name="Txt 1 col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8200" y="-1"/>
            <a:ext cx="105156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838200" y="1511999"/>
            <a:ext cx="10515600" cy="466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20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libri"/>
              <a:buNone/>
              <a:defRPr sz="2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683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2" name="Google Shape;22;p3"/>
          <p:cNvCxnSpPr/>
          <p:nvPr/>
        </p:nvCxnSpPr>
        <p:spPr>
          <a:xfrm>
            <a:off x="838200" y="1511999"/>
            <a:ext cx="11353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0210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1" type="secHead">
  <p:cSld name="SECTION_HEADER">
    <p:bg>
      <p:bgPr>
        <a:solidFill>
          <a:schemeClr val="dk2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838199" y="2130357"/>
            <a:ext cx="10515601" cy="342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>
            <a:off x="838199" y="741355"/>
            <a:ext cx="10515601" cy="1034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85" name="Google Shape;85;p12"/>
          <p:cNvCxnSpPr/>
          <p:nvPr/>
        </p:nvCxnSpPr>
        <p:spPr>
          <a:xfrm>
            <a:off x="838199" y="1935804"/>
            <a:ext cx="510567" cy="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5" r:id="rId4"/>
    <p:sldLayoutId id="2147483656" r:id="rId5"/>
    <p:sldLayoutId id="214748366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838199" y="2130357"/>
            <a:ext cx="10515601" cy="342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fr-FR" dirty="0"/>
              <a:t>Offre de formation en géographie et aménagement</a:t>
            </a:r>
            <a:endParaRPr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838199" y="741355"/>
            <a:ext cx="10515601" cy="1034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fr-FR" dirty="0"/>
              <a:t>Département de géographie et aménagement / UFR SSA</a:t>
            </a:r>
            <a:endParaRPr dirty="0"/>
          </a:p>
        </p:txBody>
      </p:sp>
      <p:sp>
        <p:nvSpPr>
          <p:cNvPr id="99" name="Google Shape;9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08/12/2025</a:t>
            </a:r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Université Paris Nanterre</a:t>
            </a:r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08/12/2025</a:t>
            </a:r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body" idx="1"/>
          </p:nvPr>
        </p:nvSpPr>
        <p:spPr>
          <a:xfrm>
            <a:off x="5240487" y="0"/>
            <a:ext cx="6113313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fr-FR" dirty="0"/>
              <a:t>Licence de géographie et aménagement</a:t>
            </a:r>
            <a:endParaRPr dirty="0"/>
          </a:p>
        </p:txBody>
      </p:sp>
      <p:sp>
        <p:nvSpPr>
          <p:cNvPr id="138" name="Google Shape;138;p18"/>
          <p:cNvSpPr txBox="1">
            <a:spLocks noGrp="1"/>
          </p:cNvSpPr>
          <p:nvPr>
            <p:ph type="body" idx="2"/>
          </p:nvPr>
        </p:nvSpPr>
        <p:spPr>
          <a:xfrm>
            <a:off x="5240487" y="1511300"/>
            <a:ext cx="6113313" cy="466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2000" rIns="0" bIns="45700" anchor="t" anchorCtr="0">
            <a:normAutofit fontScale="92500" lnSpcReduction="10000"/>
          </a:bodyPr>
          <a:lstStyle/>
          <a:p>
            <a:pPr marL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rPr lang="fr-FR" dirty="0"/>
              <a:t>Les trois années de licence</a:t>
            </a:r>
            <a:endParaRPr dirty="0"/>
          </a:p>
          <a:p>
            <a:pPr marL="0" lvl="2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fr-FR" dirty="0"/>
              <a:t>La géographie dans les sciences sociales</a:t>
            </a:r>
          </a:p>
          <a:p>
            <a:pPr marL="0" lvl="2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fr-FR" dirty="0"/>
              <a:t>Approfondissements disciplinaires, contenus et méthodes</a:t>
            </a:r>
          </a:p>
          <a:p>
            <a:pPr marL="0" lvl="2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fr-FR" dirty="0"/>
              <a:t>Concepts et théories de la géographie</a:t>
            </a:r>
            <a:endParaRPr dirty="0"/>
          </a:p>
          <a:p>
            <a:pPr marL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rPr lang="fr-FR" dirty="0"/>
              <a:t>Les grands axes transversaux de la formation</a:t>
            </a:r>
          </a:p>
          <a:p>
            <a:pPr marL="0" lvl="2" indent="0"/>
            <a:r>
              <a:rPr lang="fr-FR" dirty="0"/>
              <a:t>Mondes Urbanisés</a:t>
            </a:r>
          </a:p>
          <a:p>
            <a:pPr marL="0" lvl="2" indent="0"/>
            <a:r>
              <a:rPr lang="fr-FR" dirty="0"/>
              <a:t>Environnement à l’heure de l’anthropocène</a:t>
            </a:r>
          </a:p>
          <a:p>
            <a:pPr marL="0" lvl="2" indent="0"/>
            <a:r>
              <a:rPr lang="fr-FR" dirty="0"/>
              <a:t>Différences, Inégalités, Injustice</a:t>
            </a:r>
          </a:p>
          <a:p>
            <a:pPr marL="0" lvl="2" indent="0"/>
            <a:r>
              <a:rPr lang="fr-FR" dirty="0"/>
              <a:t>Territoires, approches comparées, international, Suds</a:t>
            </a:r>
          </a:p>
          <a:p>
            <a:pPr marL="0" lvl="2" indent="0"/>
            <a:r>
              <a:rPr lang="fr-FR" dirty="0"/>
              <a:t>Outils, réalisations, savoir-faire </a:t>
            </a:r>
          </a:p>
          <a:p>
            <a:pPr marL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rPr lang="fr-FR" dirty="0"/>
              <a:t>Formation non sélective (68 places)</a:t>
            </a:r>
            <a:endParaRPr dirty="0"/>
          </a:p>
        </p:txBody>
      </p:sp>
      <p:sp>
        <p:nvSpPr>
          <p:cNvPr id="139" name="Google Shape;13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Université Paris Nanterre</a:t>
            </a:r>
            <a:endParaRPr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0B3A3AA-C5FA-CD41-9C32-3E0D2C81C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1904"/>
            <a:ext cx="5141168" cy="61769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08/12/2025</a:t>
            </a:r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body" idx="1"/>
          </p:nvPr>
        </p:nvSpPr>
        <p:spPr>
          <a:xfrm>
            <a:off x="5240487" y="0"/>
            <a:ext cx="6113313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fr-FR" dirty="0"/>
              <a:t>Double licence et CMI</a:t>
            </a:r>
            <a:endParaRPr dirty="0"/>
          </a:p>
        </p:txBody>
      </p:sp>
      <p:sp>
        <p:nvSpPr>
          <p:cNvPr id="138" name="Google Shape;138;p18"/>
          <p:cNvSpPr txBox="1">
            <a:spLocks noGrp="1"/>
          </p:cNvSpPr>
          <p:nvPr>
            <p:ph type="body" idx="2"/>
          </p:nvPr>
        </p:nvSpPr>
        <p:spPr>
          <a:xfrm>
            <a:off x="5240487" y="1511300"/>
            <a:ext cx="6113313" cy="466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2000" rIns="0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fr-FR" dirty="0"/>
              <a:t>Double licence géographie histoire</a:t>
            </a:r>
          </a:p>
          <a:p>
            <a:pPr marL="0" lvl="1" indent="0"/>
            <a:r>
              <a:rPr lang="fr-FR" dirty="0"/>
              <a:t>Deux diplômes qui permettent d’intégrer des masters de géographie, urbanisme et histoire</a:t>
            </a:r>
          </a:p>
          <a:p>
            <a:pPr marL="0" lvl="1" indent="0"/>
            <a:r>
              <a:rPr lang="fr-FR" dirty="0"/>
              <a:t>Une formation sélective (15 places)</a:t>
            </a:r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fr-FR" dirty="0"/>
              <a:t>Parcours cursus master en ingénierie Transition, territoires, participation</a:t>
            </a:r>
            <a:endParaRPr dirty="0"/>
          </a:p>
          <a:p>
            <a:pPr marL="0" lvl="1" indent="0"/>
            <a:r>
              <a:rPr lang="fr-FR" dirty="0"/>
              <a:t>Un parcours intégré de la L1 au M2</a:t>
            </a:r>
          </a:p>
          <a:p>
            <a:pPr marL="0" lvl="1" indent="0"/>
            <a:r>
              <a:rPr lang="fr-FR" dirty="0"/>
              <a:t>Enseignements de la licence de géographie et aménagement et enseignements, ateliers et projets spécifique en plus</a:t>
            </a:r>
          </a:p>
          <a:p>
            <a:pPr marL="0" lvl="1" indent="0"/>
            <a:r>
              <a:rPr lang="fr-FR" dirty="0"/>
              <a:t>Une formation sélective (18 places)</a:t>
            </a:r>
          </a:p>
          <a:p>
            <a:pPr marL="0" lvl="2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dirty="0"/>
          </a:p>
        </p:txBody>
      </p:sp>
      <p:sp>
        <p:nvSpPr>
          <p:cNvPr id="139" name="Google Shape;13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Université Paris Nanterre</a:t>
            </a:r>
            <a:endParaRPr/>
          </a:p>
        </p:txBody>
      </p:sp>
      <p:pic>
        <p:nvPicPr>
          <p:cNvPr id="3" name="Image 2" descr="Une image contenant text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318793AE-A4C9-8C5F-23A7-AB1B1BD8E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" y="3652107"/>
            <a:ext cx="5177381" cy="2332832"/>
          </a:xfrm>
          <a:prstGeom prst="rect">
            <a:avLst/>
          </a:prstGeom>
        </p:spPr>
      </p:pic>
      <p:pic>
        <p:nvPicPr>
          <p:cNvPr id="5" name="Image 4" descr="Une image contenant papier&#10;&#10;Le contenu généré par l’IA peut être incorrect.">
            <a:extLst>
              <a:ext uri="{FF2B5EF4-FFF2-40B4-BE49-F238E27FC236}">
                <a16:creationId xmlns:a16="http://schemas.microsoft.com/office/drawing/2014/main" id="{10DB04B9-056D-A06A-6A89-3AAFDF243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849" y="534003"/>
            <a:ext cx="3968155" cy="30230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BF89EA82-E4E4-7A46-4318-0B1F5EBF9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>
            <a:extLst>
              <a:ext uri="{FF2B5EF4-FFF2-40B4-BE49-F238E27FC236}">
                <a16:creationId xmlns:a16="http://schemas.microsoft.com/office/drawing/2014/main" id="{CB42C400-6465-94E7-917F-362B428064DD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08/12/2025</a:t>
            </a:r>
            <a:endParaRPr/>
          </a:p>
        </p:txBody>
      </p:sp>
      <p:sp>
        <p:nvSpPr>
          <p:cNvPr id="136" name="Google Shape;136;p18">
            <a:extLst>
              <a:ext uri="{FF2B5EF4-FFF2-40B4-BE49-F238E27FC236}">
                <a16:creationId xmlns:a16="http://schemas.microsoft.com/office/drawing/2014/main" id="{6F7B1C03-1FDA-8277-9C72-41841CAE109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  <p:sp>
        <p:nvSpPr>
          <p:cNvPr id="137" name="Google Shape;137;p18">
            <a:extLst>
              <a:ext uri="{FF2B5EF4-FFF2-40B4-BE49-F238E27FC236}">
                <a16:creationId xmlns:a16="http://schemas.microsoft.com/office/drawing/2014/main" id="{BD5BFADE-198D-AF2C-8BE2-5C6EB748E4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40487" y="0"/>
            <a:ext cx="6113313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fr-FR" dirty="0"/>
              <a:t>Et après ? Les masters</a:t>
            </a:r>
            <a:endParaRPr dirty="0"/>
          </a:p>
        </p:txBody>
      </p:sp>
      <p:sp>
        <p:nvSpPr>
          <p:cNvPr id="138" name="Google Shape;138;p18">
            <a:extLst>
              <a:ext uri="{FF2B5EF4-FFF2-40B4-BE49-F238E27FC236}">
                <a16:creationId xmlns:a16="http://schemas.microsoft.com/office/drawing/2014/main" id="{D52447FF-F077-C103-297E-CA23C4C7CF1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240487" y="1511300"/>
            <a:ext cx="6113313" cy="466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2000" rIns="0" bIns="45700" anchor="t" anchorCtr="0">
            <a:normAutofit fontScale="925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fr-FR" dirty="0"/>
              <a:t>Master Géographie aménagement environnement et développement</a:t>
            </a:r>
            <a:endParaRPr dirty="0"/>
          </a:p>
          <a:p>
            <a:pPr marL="0" lvl="1" indent="0"/>
            <a:r>
              <a:rPr lang="fr-FR" dirty="0"/>
              <a:t>Parcours Agroécologies rurales urbaines (sous réserve)</a:t>
            </a:r>
          </a:p>
          <a:p>
            <a:pPr marL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rPr lang="fr-FR" dirty="0"/>
              <a:t>Parcours Gouvernance de l’eau et développement local</a:t>
            </a:r>
            <a:endParaRPr dirty="0"/>
          </a:p>
          <a:p>
            <a:pPr marL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rPr lang="fr-FR" dirty="0"/>
              <a:t>Parcours Territoires, villes et santé (en association avec l’UPEC)</a:t>
            </a:r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fr-FR" dirty="0"/>
              <a:t>Master Urbanisme et aménagement</a:t>
            </a:r>
            <a:endParaRPr dirty="0"/>
          </a:p>
          <a:p>
            <a:pPr marL="0" lvl="1" indent="0"/>
            <a:r>
              <a:rPr lang="fr-FR" dirty="0"/>
              <a:t>Parcours Etudes urbaines comparées</a:t>
            </a:r>
          </a:p>
          <a:p>
            <a:pPr marL="0" lvl="1" indent="0"/>
            <a:r>
              <a:rPr lang="fr-FR" dirty="0"/>
              <a:t>Parcours Projet urbain, villes et transitions</a:t>
            </a:r>
          </a:p>
          <a:p>
            <a:pPr marL="0" lvl="1" indent="0"/>
            <a:r>
              <a:rPr lang="fr-FR" dirty="0"/>
              <a:t>Parcours Villes, habitat et sobriété</a:t>
            </a:r>
          </a:p>
          <a:p>
            <a:pPr marL="0" lvl="2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dirty="0"/>
          </a:p>
        </p:txBody>
      </p:sp>
      <p:sp>
        <p:nvSpPr>
          <p:cNvPr id="139" name="Google Shape;139;p18">
            <a:extLst>
              <a:ext uri="{FF2B5EF4-FFF2-40B4-BE49-F238E27FC236}">
                <a16:creationId xmlns:a16="http://schemas.microsoft.com/office/drawing/2014/main" id="{8A98555E-4888-48B5-D3F7-6E591507246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Université Paris Nanterre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A1B3B5-0376-2CD5-A6A2-A6CAA825AB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2"/>
          <a:stretch/>
        </p:blipFill>
        <p:spPr bwMode="auto">
          <a:xfrm>
            <a:off x="618744" y="492683"/>
            <a:ext cx="3833613" cy="268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90C89907-DE39-9AF6-2D9E-EF9AA65637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56"/>
          <a:stretch/>
        </p:blipFill>
        <p:spPr bwMode="auto">
          <a:xfrm>
            <a:off x="618744" y="3177761"/>
            <a:ext cx="3833613" cy="317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544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838200" y="-1"/>
            <a:ext cx="105156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dirty="0"/>
              <a:t>Le département de géographie et aménagement</a:t>
            </a:r>
            <a:endParaRPr dirty="0"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1"/>
          </p:nvPr>
        </p:nvSpPr>
        <p:spPr>
          <a:xfrm>
            <a:off x="838200" y="1511999"/>
            <a:ext cx="10515600" cy="466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2000" rIns="0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fr-FR" dirty="0"/>
              <a:t>Deux bibliothèques d’UFR</a:t>
            </a:r>
            <a:endParaRPr dirty="0"/>
          </a:p>
          <a:p>
            <a:pPr marL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rPr lang="fr-FR" dirty="0"/>
              <a:t>Bibliothèque-cartothèque de géographie</a:t>
            </a:r>
            <a:endParaRPr dirty="0"/>
          </a:p>
          <a:p>
            <a:pPr marL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rPr lang="fr-FR" dirty="0"/>
              <a:t>Bibliothèque d’aménagement et d’urbanisme</a:t>
            </a:r>
          </a:p>
          <a:p>
            <a:pPr marL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endParaRPr dirty="0"/>
          </a:p>
          <a:p>
            <a:pPr marL="0" lvl="0" indent="0">
              <a:spcBef>
                <a:spcPts val="0"/>
              </a:spcBef>
            </a:pPr>
            <a:r>
              <a:rPr lang="fr-FR" dirty="0"/>
              <a:t>Deux équipes de recherche</a:t>
            </a:r>
          </a:p>
          <a:p>
            <a:pPr marL="0" lvl="1" indent="0"/>
            <a:r>
              <a:rPr lang="fr-FR" dirty="0"/>
              <a:t>Laboratoire architecture, ville, urbanisme, environnement (CNRS, Universités Paris Nanterre et Paris 8, écoles nationales supérieures d’architecture de Paris-La-Villette et Paris-Val-de-Seine)</a:t>
            </a:r>
          </a:p>
          <a:p>
            <a:pPr marL="0" lvl="1" indent="0"/>
            <a:r>
              <a:rPr lang="fr-FR" dirty="0"/>
              <a:t>Laboratoire dynamiques sociales et recomposition des espaces (CNRS, Universités Paris Nanterre, Paris 1, Paris-Cité, Paris 8 et Campus Condorcet)</a:t>
            </a:r>
          </a:p>
          <a:p>
            <a:pPr marL="0" lvl="1" indent="0"/>
            <a:endParaRPr lang="fr-FR" dirty="0"/>
          </a:p>
          <a:p>
            <a:pPr marL="0" lvl="1" indent="0"/>
            <a:r>
              <a:rPr lang="fr-FR" sz="2600" dirty="0">
                <a:solidFill>
                  <a:schemeClr val="tx1"/>
                </a:solidFill>
              </a:rPr>
              <a:t>Equipe d’enseignantes-chercheuses et enseignants-chercheurs</a:t>
            </a:r>
          </a:p>
          <a:p>
            <a:pPr marL="0" lvl="1" indent="0"/>
            <a:r>
              <a:rPr lang="fr-FR" dirty="0"/>
              <a:t>34 enseignantes-chercheuses et enseignants-chercheurs</a:t>
            </a:r>
          </a:p>
          <a:p>
            <a:pPr marL="0" lvl="1" indent="0"/>
            <a:endParaRPr lang="fr-FR" dirty="0"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lang="fr-FR" dirty="0"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lang="fr-FR" dirty="0"/>
          </a:p>
        </p:txBody>
      </p:sp>
      <p:sp>
        <p:nvSpPr>
          <p:cNvPr id="108" name="Google Shape;10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08/12/2025</a:t>
            </a:r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Université Paris Nanterre</a:t>
            </a:r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0-API-JPO">
      <a:dk1>
        <a:srgbClr val="000000"/>
      </a:dk1>
      <a:lt1>
        <a:srgbClr val="FFFFFF"/>
      </a:lt1>
      <a:dk2>
        <a:srgbClr val="E3806B"/>
      </a:dk2>
      <a:lt2>
        <a:srgbClr val="FFFFFF"/>
      </a:lt2>
      <a:accent1>
        <a:srgbClr val="FFF6A5"/>
      </a:accent1>
      <a:accent2>
        <a:srgbClr val="A1171D"/>
      </a:accent2>
      <a:accent3>
        <a:srgbClr val="E30613"/>
      </a:accent3>
      <a:accent4>
        <a:srgbClr val="5E5D5D"/>
      </a:accent4>
      <a:accent5>
        <a:srgbClr val="E30613"/>
      </a:accent5>
      <a:accent6>
        <a:srgbClr val="A1171D"/>
      </a:accent6>
      <a:hlink>
        <a:srgbClr val="0070C0"/>
      </a:hlink>
      <a:folHlink>
        <a:srgbClr val="9316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0-API-JPO">
      <a:dk1>
        <a:srgbClr val="000000"/>
      </a:dk1>
      <a:lt1>
        <a:srgbClr val="FFFFFF"/>
      </a:lt1>
      <a:dk2>
        <a:srgbClr val="E3806B"/>
      </a:dk2>
      <a:lt2>
        <a:srgbClr val="FFFFFF"/>
      </a:lt2>
      <a:accent1>
        <a:srgbClr val="FFF6A5"/>
      </a:accent1>
      <a:accent2>
        <a:srgbClr val="A1171D"/>
      </a:accent2>
      <a:accent3>
        <a:srgbClr val="E30613"/>
      </a:accent3>
      <a:accent4>
        <a:srgbClr val="5E5D5D"/>
      </a:accent4>
      <a:accent5>
        <a:srgbClr val="E30613"/>
      </a:accent5>
      <a:accent6>
        <a:srgbClr val="A1171D"/>
      </a:accent6>
      <a:hlink>
        <a:srgbClr val="0070C0"/>
      </a:hlink>
      <a:folHlink>
        <a:srgbClr val="9316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316</Words>
  <Application>Microsoft Office PowerPoint</Application>
  <PresentationFormat>Grand écran</PresentationFormat>
  <Paragraphs>58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Thème Office</vt:lpstr>
      <vt:lpstr>Thème Office</vt:lpstr>
      <vt:lpstr>Présentation PowerPoint</vt:lpstr>
      <vt:lpstr>Offre de formation en géographie et aménagement</vt:lpstr>
      <vt:lpstr>Présentation PowerPoint</vt:lpstr>
      <vt:lpstr>Présentation PowerPoint</vt:lpstr>
      <vt:lpstr>Présentation PowerPoint</vt:lpstr>
      <vt:lpstr>Le département de géographie et aménagement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Jean-Fabien Steck</dc:creator>
  <cp:lastModifiedBy>Del franco Celine</cp:lastModifiedBy>
  <cp:revision>5</cp:revision>
  <dcterms:modified xsi:type="dcterms:W3CDTF">2026-02-04T15:33:48Z</dcterms:modified>
</cp:coreProperties>
</file>