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3004800" cy="97536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1" roundtripDataSignature="AMtx7miOxGwqoHCoyE1pbiES6AmbARxxN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8"/>
    <p:restoredTop sz="94658"/>
  </p:normalViewPr>
  <p:slideViewPr>
    <p:cSldViewPr snapToGrid="0">
      <p:cViewPr varScale="1">
        <p:scale>
          <a:sx n="85" d="100"/>
          <a:sy n="85" d="100"/>
        </p:scale>
        <p:origin x="1260" y="96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21" Type="http://customschemas.google.com/relationships/presentationmetadata" Target="metadata"/><Relationship Id="rId7" Type="http://schemas.openxmlformats.org/officeDocument/2006/relationships/slide" Target="slides/slide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2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sous-titr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9"/>
          <p:cNvSpPr txBox="1">
            <a:spLocks noGrp="1"/>
          </p:cNvSpPr>
          <p:nvPr>
            <p:ph type="body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  <a:defRPr sz="3200"/>
            </a:lvl1pPr>
            <a:lvl2pPr marL="914400" lvl="1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  <a:defRPr sz="3200"/>
            </a:lvl2pPr>
            <a:lvl3pPr marL="1371600" lvl="2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  <a:defRPr sz="3200"/>
            </a:lvl3pPr>
            <a:lvl4pPr marL="1828800" lvl="3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  <a:defRPr sz="3200"/>
            </a:lvl4pPr>
            <a:lvl5pPr marL="2286000" lvl="4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  <a:defRPr sz="3200"/>
            </a:lvl5pPr>
            <a:lvl6pPr marL="2743200" lvl="5" indent="-314325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6pPr>
            <a:lvl7pPr marL="3200400" lvl="6" indent="-314325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7pPr>
            <a:lvl8pPr marL="3657600" lvl="7" indent="-314325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8pPr>
            <a:lvl9pPr marL="4114800" lvl="8" indent="-314325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9pPr>
          </a:lstStyle>
          <a:p>
            <a:endParaRPr/>
          </a:p>
        </p:txBody>
      </p:sp>
      <p:sp>
        <p:nvSpPr>
          <p:cNvPr id="12" name="Google Shape;12;p9"/>
          <p:cNvSpPr txBox="1">
            <a:spLocks noGrp="1"/>
          </p:cNvSpPr>
          <p:nvPr>
            <p:ph type="sldNum" idx="1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, puces et photo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0"/>
          <p:cNvSpPr>
            <a:spLocks noGrp="1"/>
          </p:cNvSpPr>
          <p:nvPr>
            <p:ph type="pic" idx="2"/>
          </p:nvPr>
        </p:nvSpPr>
        <p:spPr>
          <a:xfrm>
            <a:off x="6718300" y="2603500"/>
            <a:ext cx="5334000" cy="6286500"/>
          </a:xfrm>
          <a:prstGeom prst="rect">
            <a:avLst/>
          </a:prstGeom>
          <a:noFill/>
          <a:ln>
            <a:noFill/>
          </a:ln>
        </p:spPr>
      </p:sp>
      <p:sp>
        <p:nvSpPr>
          <p:cNvPr id="15" name="Google Shape;15;p10"/>
          <p:cNvSpPr txBox="1"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0"/>
          <p:cNvSpPr txBox="1">
            <a:spLocks noGrp="1"/>
          </p:cNvSpPr>
          <p:nvPr>
            <p:ph type="body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36195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 Light"/>
              <a:buChar char="•"/>
              <a:defRPr sz="2800"/>
            </a:lvl1pPr>
            <a:lvl2pPr marL="914400" lvl="1" indent="-36195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 Light"/>
              <a:buChar char="•"/>
              <a:defRPr sz="2800"/>
            </a:lvl2pPr>
            <a:lvl3pPr marL="1371600" lvl="2" indent="-36195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 Light"/>
              <a:buChar char="•"/>
              <a:defRPr sz="2800"/>
            </a:lvl3pPr>
            <a:lvl4pPr marL="1828800" lvl="3" indent="-36195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 Light"/>
              <a:buChar char="•"/>
              <a:defRPr sz="2800"/>
            </a:lvl4pPr>
            <a:lvl5pPr marL="2286000" lvl="4" indent="-36195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 Light"/>
              <a:buChar char="•"/>
              <a:defRPr sz="2800"/>
            </a:lvl5pPr>
            <a:lvl6pPr marL="2743200" lvl="5" indent="-314325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6pPr>
            <a:lvl7pPr marL="3200400" lvl="6" indent="-314325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7pPr>
            <a:lvl8pPr marL="3657600" lvl="7" indent="-314325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8pPr>
            <a:lvl9pPr marL="4114800" lvl="8" indent="-314325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10"/>
          <p:cNvSpPr txBox="1">
            <a:spLocks noGrp="1"/>
          </p:cNvSpPr>
          <p:nvPr>
            <p:ph type="sldNum" idx="1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ces">
  <p:cSld name="Puce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1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314325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1pPr>
            <a:lvl2pPr marL="914400" lvl="1" indent="-314325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2pPr>
            <a:lvl3pPr marL="1371600" lvl="2" indent="-314325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3pPr>
            <a:lvl4pPr marL="1828800" lvl="3" indent="-314325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4pPr>
            <a:lvl5pPr marL="2286000" lvl="4" indent="-314325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5pPr>
            <a:lvl6pPr marL="2743200" lvl="5" indent="-314325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6pPr>
            <a:lvl7pPr marL="3200400" lvl="6" indent="-314325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7pPr>
            <a:lvl8pPr marL="3657600" lvl="7" indent="-314325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8pPr>
            <a:lvl9pPr marL="4114800" lvl="8" indent="-314325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1"/>
          <p:cNvSpPr txBox="1">
            <a:spLocks noGrp="1"/>
          </p:cNvSpPr>
          <p:nvPr>
            <p:ph type="sldNum" idx="1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 photos">
  <p:cSld name="3 photo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2"/>
          <p:cNvSpPr>
            <a:spLocks noGrp="1"/>
          </p:cNvSpPr>
          <p:nvPr>
            <p:ph type="pic" idx="2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  <a:noFill/>
          <a:ln>
            <a:noFill/>
          </a:ln>
        </p:spPr>
      </p:sp>
      <p:sp>
        <p:nvSpPr>
          <p:cNvPr id="23" name="Google Shape;23;p12"/>
          <p:cNvSpPr>
            <a:spLocks noGrp="1"/>
          </p:cNvSpPr>
          <p:nvPr>
            <p:ph type="pic" idx="3"/>
          </p:nvPr>
        </p:nvSpPr>
        <p:spPr>
          <a:xfrm>
            <a:off x="6724518" y="889000"/>
            <a:ext cx="5334001" cy="3771900"/>
          </a:xfrm>
          <a:prstGeom prst="rect">
            <a:avLst/>
          </a:prstGeom>
          <a:noFill/>
          <a:ln>
            <a:noFill/>
          </a:ln>
        </p:spPr>
      </p:sp>
      <p:sp>
        <p:nvSpPr>
          <p:cNvPr id="24" name="Google Shape;24;p12"/>
          <p:cNvSpPr>
            <a:spLocks noGrp="1"/>
          </p:cNvSpPr>
          <p:nvPr>
            <p:ph type="pic" idx="4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  <a:noFill/>
          <a:ln>
            <a:noFill/>
          </a:ln>
        </p:spPr>
      </p:sp>
      <p:sp>
        <p:nvSpPr>
          <p:cNvPr id="25" name="Google Shape;25;p12"/>
          <p:cNvSpPr txBox="1">
            <a:spLocks noGrp="1"/>
          </p:cNvSpPr>
          <p:nvPr>
            <p:ph type="sldNum" idx="1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tation">
  <p:cSld name="Citation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3"/>
          <p:cNvSpPr txBox="1">
            <a:spLocks noGrp="1"/>
          </p:cNvSpPr>
          <p:nvPr>
            <p:ph type="body" idx="1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14325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2pPr>
            <a:lvl3pPr marL="1371600" lvl="2" indent="-314325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3pPr>
            <a:lvl4pPr marL="1828800" lvl="3" indent="-314325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4pPr>
            <a:lvl5pPr marL="2286000" lvl="4" indent="-314325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5pPr>
            <a:lvl6pPr marL="2743200" lvl="5" indent="-314325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6pPr>
            <a:lvl7pPr marL="3200400" lvl="6" indent="-314325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7pPr>
            <a:lvl8pPr marL="3657600" lvl="7" indent="-314325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8pPr>
            <a:lvl9pPr marL="4114800" lvl="8" indent="-314325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3"/>
          <p:cNvSpPr txBox="1">
            <a:spLocks noGrp="1"/>
          </p:cNvSpPr>
          <p:nvPr>
            <p:ph type="body" idx="2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Helvetica Neue Light"/>
              <a:buNone/>
              <a:defRPr sz="3800"/>
            </a:lvl1pPr>
            <a:lvl2pPr marL="914400" lvl="1" indent="-314325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2pPr>
            <a:lvl3pPr marL="1371600" lvl="2" indent="-314325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3pPr>
            <a:lvl4pPr marL="1828800" lvl="3" indent="-314325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4pPr>
            <a:lvl5pPr marL="2286000" lvl="4" indent="-314325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5pPr>
            <a:lvl6pPr marL="2743200" lvl="5" indent="-314325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6pPr>
            <a:lvl7pPr marL="3200400" lvl="6" indent="-314325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7pPr>
            <a:lvl8pPr marL="3657600" lvl="7" indent="-314325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8pPr>
            <a:lvl9pPr marL="4114800" lvl="8" indent="-314325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13"/>
          <p:cNvSpPr txBox="1">
            <a:spLocks noGrp="1"/>
          </p:cNvSpPr>
          <p:nvPr>
            <p:ph type="sldNum" idx="1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">
  <p:cSld name="Photo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4"/>
          <p:cNvSpPr>
            <a:spLocks noGrp="1"/>
          </p:cNvSpPr>
          <p:nvPr>
            <p:ph type="pic" idx="2"/>
          </p:nvPr>
        </p:nvSpPr>
        <p:spPr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</p:spPr>
      </p:sp>
      <p:sp>
        <p:nvSpPr>
          <p:cNvPr id="32" name="Google Shape;32;p14"/>
          <p:cNvSpPr txBox="1">
            <a:spLocks noGrp="1"/>
          </p:cNvSpPr>
          <p:nvPr>
            <p:ph type="sldNum" idx="1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 txBox="1"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Helvetica Neue Light"/>
              <a:buNone/>
              <a:defRPr sz="8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7" name="Google Shape;7;p8"/>
          <p:cNvSpPr txBox="1"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marR="0" lvl="0" indent="-400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914400" marR="0" lvl="1" indent="-400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71600" marR="0" lvl="2" indent="-400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828800" marR="0" lvl="3" indent="-400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86000" marR="0" lvl="4" indent="-400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743200" marR="0" lvl="5" indent="-400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marR="0" lvl="6" indent="-400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marR="0" lvl="7" indent="-400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marR="0" lvl="8" indent="-40005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 Light"/>
              <a:buChar char="•"/>
              <a:def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8" name="Google Shape;8;p8"/>
          <p:cNvSpPr txBox="1">
            <a:spLocks noGrp="1"/>
          </p:cNvSpPr>
          <p:nvPr>
            <p:ph type="sldNum" idx="1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"/>
          <p:cNvSpPr/>
          <p:nvPr/>
        </p:nvSpPr>
        <p:spPr>
          <a:xfrm>
            <a:off x="1667933" y="-8467"/>
            <a:ext cx="11344673" cy="8373204"/>
          </a:xfrm>
          <a:prstGeom prst="rect">
            <a:avLst/>
          </a:prstGeom>
          <a:solidFill>
            <a:srgbClr val="AE2D2C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FBE40"/>
              </a:buClr>
              <a:buSzPts val="3600"/>
              <a:buFont typeface="Helvetica Neue Light"/>
              <a:buNone/>
            </a:pPr>
            <a:endParaRPr sz="36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38" name="Google Shape;38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670" y="-89512"/>
            <a:ext cx="13010139" cy="9932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9307" y="8142065"/>
            <a:ext cx="3052201" cy="650421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1"/>
          <p:cNvSpPr/>
          <p:nvPr/>
        </p:nvSpPr>
        <p:spPr>
          <a:xfrm>
            <a:off x="-82316" y="4485878"/>
            <a:ext cx="13944057" cy="5298657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</a:pPr>
            <a:endParaRPr sz="36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41" name="Google Shape;41;p1"/>
          <p:cNvSpPr/>
          <p:nvPr/>
        </p:nvSpPr>
        <p:spPr>
          <a:xfrm>
            <a:off x="0" y="62547"/>
            <a:ext cx="13089796" cy="981156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Helvetica Neue Light"/>
              <a:buNone/>
            </a:pPr>
            <a:endParaRPr sz="36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42" name="Google Shape;42;p1"/>
          <p:cNvSpPr/>
          <p:nvPr/>
        </p:nvSpPr>
        <p:spPr>
          <a:xfrm>
            <a:off x="846666" y="6644518"/>
            <a:ext cx="331193" cy="6469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Helvetica Neue Light"/>
              <a:buNone/>
            </a:pPr>
            <a:endParaRPr sz="36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43" name="Google Shape;43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79307" y="8139503"/>
            <a:ext cx="3052201" cy="652983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1"/>
          <p:cNvSpPr/>
          <p:nvPr/>
        </p:nvSpPr>
        <p:spPr>
          <a:xfrm>
            <a:off x="755268" y="4638718"/>
            <a:ext cx="6031897" cy="1610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900"/>
              <a:buFont typeface="Arial"/>
              <a:buNone/>
            </a:pPr>
            <a:r>
              <a:rPr lang="fr-FR" sz="49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Réunion de pré-rentrée L1 AES 202</a:t>
            </a:r>
            <a:r>
              <a:rPr lang="fr-FR" sz="4900">
                <a:solidFill>
                  <a:srgbClr val="FFFFFF"/>
                </a:solidFill>
              </a:rPr>
              <a:t>6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" name="Google Shape;45;p1"/>
          <p:cNvGrpSpPr/>
          <p:nvPr/>
        </p:nvGrpSpPr>
        <p:grpSpPr>
          <a:xfrm>
            <a:off x="780669" y="6644518"/>
            <a:ext cx="5759949" cy="642393"/>
            <a:chOff x="0" y="0"/>
            <a:chExt cx="5759948" cy="642392"/>
          </a:xfrm>
        </p:grpSpPr>
        <p:sp>
          <p:nvSpPr>
            <p:cNvPr id="46" name="Google Shape;46;p1"/>
            <p:cNvSpPr/>
            <p:nvPr/>
          </p:nvSpPr>
          <p:spPr>
            <a:xfrm>
              <a:off x="0" y="201247"/>
              <a:ext cx="5759948" cy="441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Arial"/>
                <a:buNone/>
              </a:pPr>
              <a:r>
                <a:rPr lang="fr-FR" sz="22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</a:t>
              </a:r>
              <a:r>
                <a:rPr lang="fr-FR" sz="2200">
                  <a:solidFill>
                    <a:srgbClr val="FFFFFF"/>
                  </a:solidFill>
                </a:rPr>
                <a:t>ercredi </a:t>
              </a:r>
              <a:r>
                <a:rPr lang="fr-FR" sz="22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9 septembre 202</a:t>
              </a:r>
              <a:r>
                <a:rPr lang="fr-FR" sz="2200">
                  <a:solidFill>
                    <a:srgbClr val="FFFFFF"/>
                  </a:solidFill>
                </a:rPr>
                <a:t>6</a:t>
              </a:r>
              <a:endParaRPr/>
            </a:p>
          </p:txBody>
        </p:sp>
        <p:sp>
          <p:nvSpPr>
            <p:cNvPr id="47" name="Google Shape;47;p1"/>
            <p:cNvSpPr/>
            <p:nvPr/>
          </p:nvSpPr>
          <p:spPr>
            <a:xfrm>
              <a:off x="65997" y="0"/>
              <a:ext cx="331193" cy="646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600"/>
                <a:buFont typeface="Helvetica Neue Light"/>
                <a:buNone/>
              </a:pPr>
              <a:endParaRPr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"/>
          <p:cNvSpPr/>
          <p:nvPr/>
        </p:nvSpPr>
        <p:spPr>
          <a:xfrm>
            <a:off x="-11692631" y="-5507"/>
            <a:ext cx="13089816" cy="981158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Helvetica Neue Light"/>
              <a:buNone/>
            </a:pPr>
            <a:endParaRPr sz="36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53" name="Google Shape;53;p2"/>
          <p:cNvSpPr/>
          <p:nvPr/>
        </p:nvSpPr>
        <p:spPr>
          <a:xfrm>
            <a:off x="2762484" y="7326445"/>
            <a:ext cx="13944042" cy="529864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</a:pPr>
            <a:endParaRPr sz="36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54" name="Google Shape;5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0105" y="8550940"/>
            <a:ext cx="1950524" cy="415654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2"/>
          <p:cNvSpPr/>
          <p:nvPr/>
        </p:nvSpPr>
        <p:spPr>
          <a:xfrm>
            <a:off x="865335" y="776816"/>
            <a:ext cx="5760000" cy="11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232A"/>
              </a:buClr>
              <a:buSzPts val="4000"/>
              <a:buFont typeface="Arial"/>
              <a:buNone/>
            </a:pPr>
            <a:r>
              <a:rPr lang="fr-FR" sz="4000" b="0" i="0" u="none" strike="noStrike" cap="none">
                <a:solidFill>
                  <a:srgbClr val="D8232A"/>
                </a:solidFill>
                <a:latin typeface="Arial"/>
                <a:ea typeface="Arial"/>
                <a:cs typeface="Arial"/>
                <a:sym typeface="Arial"/>
              </a:rPr>
              <a:t>Présentation de l’équipe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55102"/>
              </a:lnSpc>
              <a:spcBef>
                <a:spcPts val="0"/>
              </a:spcBef>
              <a:spcAft>
                <a:spcPts val="0"/>
              </a:spcAft>
              <a:buClr>
                <a:srgbClr val="D8232A"/>
              </a:buClr>
              <a:buSzPts val="4900"/>
              <a:buFont typeface="Arial"/>
              <a:buNone/>
            </a:pPr>
            <a:r>
              <a:rPr lang="fr-FR" sz="4900" b="0" i="0" u="none" strike="noStrike" cap="none">
                <a:solidFill>
                  <a:srgbClr val="D8232A"/>
                </a:solidFill>
                <a:latin typeface="Arial"/>
                <a:ea typeface="Arial"/>
                <a:cs typeface="Arial"/>
                <a:sym typeface="Arial"/>
              </a:rPr>
              <a:t>_</a:t>
            </a:r>
            <a:endParaRPr/>
          </a:p>
        </p:txBody>
      </p:sp>
      <p:grpSp>
        <p:nvGrpSpPr>
          <p:cNvPr id="56" name="Google Shape;56;p2"/>
          <p:cNvGrpSpPr/>
          <p:nvPr/>
        </p:nvGrpSpPr>
        <p:grpSpPr>
          <a:xfrm>
            <a:off x="654041" y="2666917"/>
            <a:ext cx="3727323" cy="4659317"/>
            <a:chOff x="952500" y="2667000"/>
            <a:chExt cx="3429000" cy="4286400"/>
          </a:xfrm>
        </p:grpSpPr>
        <p:sp>
          <p:nvSpPr>
            <p:cNvPr id="57" name="Google Shape;57;p2"/>
            <p:cNvSpPr/>
            <p:nvPr/>
          </p:nvSpPr>
          <p:spPr>
            <a:xfrm>
              <a:off x="952500" y="2667000"/>
              <a:ext cx="3429000" cy="4286400"/>
            </a:xfrm>
            <a:prstGeom prst="roundRect">
              <a:avLst>
                <a:gd name="adj" fmla="val 3333"/>
              </a:avLst>
            </a:prstGeom>
            <a:solidFill>
              <a:srgbClr val="F8F9FA"/>
            </a:solidFill>
            <a:ln w="20700" cap="flat" cmpd="sng">
              <a:solidFill>
                <a:srgbClr val="E5E7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952500" y="2667000"/>
              <a:ext cx="3429000" cy="76200"/>
            </a:xfrm>
            <a:prstGeom prst="roundRect">
              <a:avLst>
                <a:gd name="adj" fmla="val 50000"/>
              </a:avLst>
            </a:prstGeom>
            <a:solidFill>
              <a:srgbClr val="D8232A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 txBox="1"/>
            <p:nvPr/>
          </p:nvSpPr>
          <p:spPr>
            <a:xfrm>
              <a:off x="1143010" y="3140168"/>
              <a:ext cx="3048000" cy="2918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391" b="1">
                  <a:solidFill>
                    <a:srgbClr val="D8232A"/>
                  </a:solidFill>
                  <a:latin typeface="Arial"/>
                  <a:ea typeface="Arial"/>
                  <a:cs typeface="Arial"/>
                  <a:sym typeface="Arial"/>
                </a:rPr>
                <a:t>Direction</a:t>
              </a:r>
              <a:endParaRPr sz="2391" b="1">
                <a:solidFill>
                  <a:srgbClr val="D8232A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lvl="0" indent="0" algn="ctr" rtl="0">
                <a:spcBef>
                  <a:spcPts val="1631"/>
                </a:spcBef>
                <a:spcAft>
                  <a:spcPts val="0"/>
                </a:spcAft>
                <a:buNone/>
              </a:pPr>
              <a:r>
                <a:rPr lang="fr-FR" sz="1739" b="1">
                  <a:solidFill>
                    <a:srgbClr val="1F2937"/>
                  </a:solidFill>
                  <a:latin typeface="Arial"/>
                  <a:ea typeface="Arial"/>
                  <a:cs typeface="Arial"/>
                  <a:sym typeface="Arial"/>
                </a:rPr>
                <a:t>Mme Eva Moffat</a:t>
              </a:r>
              <a:endParaRPr sz="1739" b="1">
                <a:solidFill>
                  <a:srgbClr val="1F2937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lvl="0" indent="0" algn="ctr" rtl="0">
                <a:spcBef>
                  <a:spcPts val="408"/>
                </a:spcBef>
                <a:spcAft>
                  <a:spcPts val="0"/>
                </a:spcAft>
                <a:buNone/>
              </a:pPr>
              <a:r>
                <a:rPr lang="fr-FR" sz="1413">
                  <a:solidFill>
                    <a:srgbClr val="4B5563"/>
                  </a:solidFill>
                  <a:latin typeface="Arial"/>
                  <a:ea typeface="Arial"/>
                  <a:cs typeface="Arial"/>
                  <a:sym typeface="Arial"/>
                </a:rPr>
                <a:t>Co-directrice du département AES</a:t>
              </a:r>
              <a:endParaRPr sz="1413">
                <a:solidFill>
                  <a:srgbClr val="4B5563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lvl="0" indent="0" algn="ctr" rtl="0">
                <a:spcBef>
                  <a:spcPts val="2038"/>
                </a:spcBef>
                <a:spcAft>
                  <a:spcPts val="0"/>
                </a:spcAft>
                <a:buNone/>
              </a:pPr>
              <a:r>
                <a:rPr lang="fr-FR" sz="1739" b="1">
                  <a:solidFill>
                    <a:srgbClr val="1F2937"/>
                  </a:solidFill>
                  <a:latin typeface="Arial"/>
                  <a:ea typeface="Arial"/>
                  <a:cs typeface="Arial"/>
                  <a:sym typeface="Arial"/>
                </a:rPr>
                <a:t>Mme Léonor Jandard</a:t>
              </a:r>
              <a:endParaRPr sz="1739" b="1">
                <a:solidFill>
                  <a:srgbClr val="1F2937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lvl="0" indent="0" algn="ctr" rtl="0">
                <a:spcBef>
                  <a:spcPts val="408"/>
                </a:spcBef>
                <a:spcAft>
                  <a:spcPts val="0"/>
                </a:spcAft>
                <a:buNone/>
              </a:pPr>
              <a:r>
                <a:rPr lang="fr-FR" sz="1413">
                  <a:solidFill>
                    <a:srgbClr val="4B5563"/>
                  </a:solidFill>
                  <a:latin typeface="Arial"/>
                  <a:ea typeface="Arial"/>
                  <a:cs typeface="Arial"/>
                  <a:sym typeface="Arial"/>
                </a:rPr>
                <a:t>Co-directrice du département AES</a:t>
              </a:r>
              <a:endParaRPr sz="1413">
                <a:solidFill>
                  <a:srgbClr val="4B556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" name="Google Shape;60;p2"/>
          <p:cNvGrpSpPr/>
          <p:nvPr/>
        </p:nvGrpSpPr>
        <p:grpSpPr>
          <a:xfrm>
            <a:off x="4653622" y="2666898"/>
            <a:ext cx="3727323" cy="4659317"/>
            <a:chOff x="4781550" y="2667000"/>
            <a:chExt cx="3429000" cy="4286400"/>
          </a:xfrm>
        </p:grpSpPr>
        <p:sp>
          <p:nvSpPr>
            <p:cNvPr id="61" name="Google Shape;61;p2"/>
            <p:cNvSpPr/>
            <p:nvPr/>
          </p:nvSpPr>
          <p:spPr>
            <a:xfrm>
              <a:off x="4781550" y="2667000"/>
              <a:ext cx="3429000" cy="4286400"/>
            </a:xfrm>
            <a:prstGeom prst="roundRect">
              <a:avLst>
                <a:gd name="adj" fmla="val 3333"/>
              </a:avLst>
            </a:prstGeom>
            <a:solidFill>
              <a:srgbClr val="F8F9FA"/>
            </a:solidFill>
            <a:ln w="20700" cap="flat" cmpd="sng">
              <a:solidFill>
                <a:srgbClr val="E5E7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781550" y="2667000"/>
              <a:ext cx="3429000" cy="76200"/>
            </a:xfrm>
            <a:prstGeom prst="roundRect">
              <a:avLst>
                <a:gd name="adj" fmla="val 50000"/>
              </a:avLst>
            </a:prstGeom>
            <a:solidFill>
              <a:srgbClr val="D8232A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 txBox="1"/>
            <p:nvPr/>
          </p:nvSpPr>
          <p:spPr>
            <a:xfrm>
              <a:off x="4972050" y="2952750"/>
              <a:ext cx="3048000" cy="371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391" b="1">
                  <a:solidFill>
                    <a:srgbClr val="D8232A"/>
                  </a:solidFill>
                  <a:latin typeface="Arial"/>
                  <a:ea typeface="Arial"/>
                  <a:cs typeface="Arial"/>
                  <a:sym typeface="Arial"/>
                </a:rPr>
                <a:t>Responsables d’année</a:t>
              </a:r>
              <a:endParaRPr sz="2391" b="1">
                <a:solidFill>
                  <a:srgbClr val="D8232A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lvl="0" indent="0" algn="ctr" rtl="0">
                <a:spcBef>
                  <a:spcPts val="1631"/>
                </a:spcBef>
                <a:spcAft>
                  <a:spcPts val="0"/>
                </a:spcAft>
                <a:buNone/>
              </a:pPr>
              <a:r>
                <a:rPr lang="fr-FR" sz="1631" b="1">
                  <a:solidFill>
                    <a:srgbClr val="D8232A"/>
                  </a:solidFill>
                  <a:latin typeface="Arial"/>
                  <a:ea typeface="Arial"/>
                  <a:cs typeface="Arial"/>
                  <a:sym typeface="Arial"/>
                </a:rPr>
                <a:t>L1</a:t>
              </a:r>
              <a:r>
                <a:rPr lang="fr-FR" sz="1413">
                  <a:solidFill>
                    <a:srgbClr val="1F2937"/>
                  </a:solidFill>
                  <a:latin typeface="Arial"/>
                  <a:ea typeface="Arial"/>
                  <a:cs typeface="Arial"/>
                  <a:sym typeface="Arial"/>
                </a:rPr>
                <a:t/>
              </a:r>
              <a:br>
                <a:rPr lang="fr-FR" sz="1413">
                  <a:solidFill>
                    <a:srgbClr val="1F2937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fr-FR" sz="1613" b="1">
                  <a:solidFill>
                    <a:srgbClr val="1F2937"/>
                  </a:solidFill>
                  <a:latin typeface="Arial"/>
                  <a:ea typeface="Arial"/>
                  <a:cs typeface="Arial"/>
                  <a:sym typeface="Arial"/>
                </a:rPr>
                <a:t>Mme Rebeca da Rocha Grangeiro</a:t>
              </a:r>
              <a:endParaRPr sz="1613">
                <a:solidFill>
                  <a:srgbClr val="1F2937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lvl="0" indent="0" algn="ctr" rtl="0">
                <a:spcBef>
                  <a:spcPts val="1223"/>
                </a:spcBef>
                <a:spcAft>
                  <a:spcPts val="0"/>
                </a:spcAft>
                <a:buNone/>
              </a:pPr>
              <a:r>
                <a:rPr lang="fr-FR" sz="1831" b="1">
                  <a:solidFill>
                    <a:srgbClr val="D8232A"/>
                  </a:solidFill>
                  <a:latin typeface="Arial"/>
                  <a:ea typeface="Arial"/>
                  <a:cs typeface="Arial"/>
                  <a:sym typeface="Arial"/>
                </a:rPr>
                <a:t>L2</a:t>
              </a:r>
              <a:r>
                <a:rPr lang="fr-FR" sz="1613">
                  <a:solidFill>
                    <a:srgbClr val="1F2937"/>
                  </a:solidFill>
                  <a:latin typeface="Arial"/>
                  <a:ea typeface="Arial"/>
                  <a:cs typeface="Arial"/>
                  <a:sym typeface="Arial"/>
                </a:rPr>
                <a:t/>
              </a:r>
              <a:br>
                <a:rPr lang="fr-FR" sz="1613">
                  <a:solidFill>
                    <a:srgbClr val="1F2937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fr-FR" sz="1613" b="1">
                  <a:solidFill>
                    <a:srgbClr val="1F2937"/>
                  </a:solidFill>
                  <a:latin typeface="Arial"/>
                  <a:ea typeface="Arial"/>
                  <a:cs typeface="Arial"/>
                  <a:sym typeface="Arial"/>
                </a:rPr>
                <a:t>M. Pierre-Luc Morien</a:t>
              </a:r>
              <a:endParaRPr sz="1613">
                <a:solidFill>
                  <a:srgbClr val="1F2937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lvl="0" indent="0" algn="ctr" rtl="0">
                <a:spcBef>
                  <a:spcPts val="1223"/>
                </a:spcBef>
                <a:spcAft>
                  <a:spcPts val="0"/>
                </a:spcAft>
                <a:buNone/>
              </a:pPr>
              <a:r>
                <a:rPr lang="fr-FR" sz="1831" b="1">
                  <a:solidFill>
                    <a:srgbClr val="D8232A"/>
                  </a:solidFill>
                  <a:latin typeface="Arial"/>
                  <a:ea typeface="Arial"/>
                  <a:cs typeface="Arial"/>
                  <a:sym typeface="Arial"/>
                </a:rPr>
                <a:t>L3</a:t>
              </a:r>
              <a:r>
                <a:rPr lang="fr-FR" sz="1613">
                  <a:solidFill>
                    <a:srgbClr val="1F2937"/>
                  </a:solidFill>
                  <a:latin typeface="Arial"/>
                  <a:ea typeface="Arial"/>
                  <a:cs typeface="Arial"/>
                  <a:sym typeface="Arial"/>
                </a:rPr>
                <a:t/>
              </a:r>
              <a:br>
                <a:rPr lang="fr-FR" sz="1613">
                  <a:solidFill>
                    <a:srgbClr val="1F2937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fr-FR" sz="1613" b="1">
                  <a:solidFill>
                    <a:srgbClr val="1F2937"/>
                  </a:solidFill>
                  <a:latin typeface="Arial"/>
                  <a:ea typeface="Arial"/>
                  <a:cs typeface="Arial"/>
                  <a:sym typeface="Arial"/>
                </a:rPr>
                <a:t>Mme Magali Dumontet</a:t>
              </a:r>
              <a:endParaRPr sz="1613">
                <a:solidFill>
                  <a:srgbClr val="1F293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" name="Google Shape;64;p2"/>
          <p:cNvGrpSpPr/>
          <p:nvPr/>
        </p:nvGrpSpPr>
        <p:grpSpPr>
          <a:xfrm>
            <a:off x="8653195" y="2666911"/>
            <a:ext cx="3727323" cy="4659317"/>
            <a:chOff x="8610600" y="2667000"/>
            <a:chExt cx="3429000" cy="4286400"/>
          </a:xfrm>
        </p:grpSpPr>
        <p:sp>
          <p:nvSpPr>
            <p:cNvPr id="65" name="Google Shape;65;p2"/>
            <p:cNvSpPr/>
            <p:nvPr/>
          </p:nvSpPr>
          <p:spPr>
            <a:xfrm>
              <a:off x="8610600" y="2667000"/>
              <a:ext cx="3429000" cy="4286400"/>
            </a:xfrm>
            <a:prstGeom prst="roundRect">
              <a:avLst>
                <a:gd name="adj" fmla="val 3333"/>
              </a:avLst>
            </a:prstGeom>
            <a:solidFill>
              <a:srgbClr val="F8F9FA"/>
            </a:solidFill>
            <a:ln w="20700" cap="flat" cmpd="sng">
              <a:solidFill>
                <a:srgbClr val="E5E7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8610600" y="2667000"/>
              <a:ext cx="3429000" cy="76200"/>
            </a:xfrm>
            <a:prstGeom prst="roundRect">
              <a:avLst>
                <a:gd name="adj" fmla="val 50000"/>
              </a:avLst>
            </a:prstGeom>
            <a:solidFill>
              <a:srgbClr val="D8232A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 txBox="1"/>
            <p:nvPr/>
          </p:nvSpPr>
          <p:spPr>
            <a:xfrm>
              <a:off x="8745632" y="3390059"/>
              <a:ext cx="3048000" cy="266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191" b="1">
                  <a:solidFill>
                    <a:srgbClr val="D8232A"/>
                  </a:solidFill>
                  <a:latin typeface="Arial"/>
                  <a:ea typeface="Arial"/>
                  <a:cs typeface="Arial"/>
                  <a:sym typeface="Arial"/>
                </a:rPr>
                <a:t>Secrétariat pédagogique</a:t>
              </a:r>
              <a:endParaRPr sz="2191" b="1">
                <a:solidFill>
                  <a:srgbClr val="D8232A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lvl="0" indent="0" algn="ctr" rtl="0">
                <a:spcBef>
                  <a:spcPts val="2446"/>
                </a:spcBef>
                <a:spcAft>
                  <a:spcPts val="0"/>
                </a:spcAft>
                <a:buNone/>
              </a:pPr>
              <a:r>
                <a:rPr lang="fr-FR" sz="1739" b="1">
                  <a:solidFill>
                    <a:srgbClr val="1F2937"/>
                  </a:solidFill>
                  <a:latin typeface="Arial"/>
                  <a:ea typeface="Arial"/>
                  <a:cs typeface="Arial"/>
                  <a:sym typeface="Arial"/>
                </a:rPr>
                <a:t>M. Ilias Bouizem-Hervé</a:t>
              </a:r>
              <a:endParaRPr sz="1739" b="1">
                <a:solidFill>
                  <a:srgbClr val="1F2937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lvl="0" indent="0" algn="ctr" rtl="0">
                <a:spcBef>
                  <a:spcPts val="408"/>
                </a:spcBef>
                <a:spcAft>
                  <a:spcPts val="0"/>
                </a:spcAft>
                <a:buNone/>
              </a:pPr>
              <a:r>
                <a:rPr lang="fr-FR" sz="1413">
                  <a:solidFill>
                    <a:srgbClr val="4B5563"/>
                  </a:solidFill>
                </a:rPr>
                <a:t>Gestionnaire</a:t>
              </a:r>
              <a:r>
                <a:rPr lang="fr-FR" sz="1413">
                  <a:solidFill>
                    <a:srgbClr val="4B5563"/>
                  </a:solidFill>
                  <a:latin typeface="Arial"/>
                  <a:ea typeface="Arial"/>
                  <a:cs typeface="Arial"/>
                  <a:sym typeface="Arial"/>
                </a:rPr>
                <a:t> pédagogique L1</a:t>
              </a:r>
              <a:endParaRPr sz="1413">
                <a:solidFill>
                  <a:srgbClr val="4B5563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39" b="1">
                <a:solidFill>
                  <a:srgbClr val="1F2937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lvl="0" indent="0" algn="ctr" rtl="0">
                <a:spcBef>
                  <a:spcPts val="408"/>
                </a:spcBef>
                <a:spcAft>
                  <a:spcPts val="0"/>
                </a:spcAft>
                <a:buNone/>
              </a:pPr>
              <a:r>
                <a:rPr lang="fr-FR" sz="1739" b="1">
                  <a:solidFill>
                    <a:srgbClr val="1F2937"/>
                  </a:solidFill>
                  <a:latin typeface="Arial"/>
                  <a:ea typeface="Arial"/>
                  <a:cs typeface="Arial"/>
                  <a:sym typeface="Arial"/>
                </a:rPr>
                <a:t>Mme Elise Deplat</a:t>
              </a:r>
              <a:endParaRPr sz="1739" b="1">
                <a:solidFill>
                  <a:srgbClr val="1F2937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lvl="0" indent="0" algn="ctr" rtl="0">
                <a:spcBef>
                  <a:spcPts val="408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fr-FR" sz="1413">
                  <a:solidFill>
                    <a:srgbClr val="4B5563"/>
                  </a:solidFill>
                </a:rPr>
                <a:t>Gestionnaire pédagogique L2 et L3</a:t>
              </a:r>
              <a:endParaRPr sz="1739" b="1">
                <a:solidFill>
                  <a:srgbClr val="1F293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"/>
          <p:cNvSpPr/>
          <p:nvPr/>
        </p:nvSpPr>
        <p:spPr>
          <a:xfrm>
            <a:off x="-11692631" y="-5507"/>
            <a:ext cx="13089796" cy="981156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Helvetica Neue Light"/>
              <a:buNone/>
            </a:pPr>
            <a:endParaRPr sz="36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73" name="Google Shape;73;p3"/>
          <p:cNvSpPr/>
          <p:nvPr/>
        </p:nvSpPr>
        <p:spPr>
          <a:xfrm>
            <a:off x="2762484" y="7326445"/>
            <a:ext cx="13944057" cy="5298657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</a:pPr>
            <a:endParaRPr sz="36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74" name="Google Shape;74;p3"/>
          <p:cNvSpPr/>
          <p:nvPr/>
        </p:nvSpPr>
        <p:spPr>
          <a:xfrm>
            <a:off x="865335" y="776816"/>
            <a:ext cx="9912593" cy="1100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232A"/>
              </a:buClr>
              <a:buSzPts val="4000"/>
              <a:buFont typeface="Arial"/>
              <a:buNone/>
            </a:pPr>
            <a:r>
              <a:rPr lang="fr-FR" sz="4000" b="0" i="0" u="none" strike="noStrike" cap="none">
                <a:solidFill>
                  <a:srgbClr val="D8232A"/>
                </a:solidFill>
                <a:latin typeface="Arial"/>
                <a:ea typeface="Arial"/>
                <a:cs typeface="Arial"/>
                <a:sym typeface="Arial"/>
              </a:rPr>
              <a:t>Directeurs d’études et ateliers de rentrée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55102"/>
              </a:lnSpc>
              <a:spcBef>
                <a:spcPts val="0"/>
              </a:spcBef>
              <a:spcAft>
                <a:spcPts val="0"/>
              </a:spcAft>
              <a:buClr>
                <a:srgbClr val="D8232A"/>
              </a:buClr>
              <a:buSzPts val="4900"/>
              <a:buFont typeface="Arial"/>
              <a:buNone/>
            </a:pPr>
            <a:r>
              <a:rPr lang="fr-FR" sz="4900" b="0" i="0" u="none" strike="noStrike" cap="none">
                <a:solidFill>
                  <a:srgbClr val="D8232A"/>
                </a:solidFill>
                <a:latin typeface="Arial"/>
                <a:ea typeface="Arial"/>
                <a:cs typeface="Arial"/>
                <a:sym typeface="Arial"/>
              </a:rPr>
              <a:t>_</a:t>
            </a:r>
            <a:endParaRPr/>
          </a:p>
        </p:txBody>
      </p:sp>
      <p:sp>
        <p:nvSpPr>
          <p:cNvPr id="75" name="Google Shape;75;p3"/>
          <p:cNvSpPr/>
          <p:nvPr/>
        </p:nvSpPr>
        <p:spPr>
          <a:xfrm>
            <a:off x="867205" y="3657600"/>
            <a:ext cx="8622335" cy="4555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85F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3"/>
          <p:cNvSpPr/>
          <p:nvPr/>
        </p:nvSpPr>
        <p:spPr>
          <a:xfrm>
            <a:off x="952500" y="3917950"/>
            <a:ext cx="1300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</a:pPr>
            <a:endParaRPr sz="36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77" name="Google Shape;77;p3"/>
          <p:cNvSpPr txBox="1"/>
          <p:nvPr/>
        </p:nvSpPr>
        <p:spPr>
          <a:xfrm>
            <a:off x="1482449" y="2016400"/>
            <a:ext cx="10329600" cy="56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571500" marR="0" lvl="0" indent="-5334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 Symbols"/>
              <a:buChar char="●"/>
            </a:pPr>
            <a:r>
              <a:rPr lang="fr-FR" sz="3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Chaque groupe de TD est encadré par une directrice ou un directeur d’étude ;</a:t>
            </a:r>
            <a:endParaRPr sz="30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571500" marR="0" lvl="0" indent="-5334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 Symbols"/>
              <a:buChar char="●"/>
            </a:pPr>
            <a:r>
              <a:rPr lang="fr-FR" sz="3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Un atelier de rentrée est prévu dans les premières semaines du semestre (la date et le lieu vous seront précisés ultérieurement) ;</a:t>
            </a:r>
            <a:endParaRPr sz="30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571500" marR="0" lvl="0" indent="-5334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 Symbols"/>
              <a:buChar char="●"/>
            </a:pPr>
            <a:r>
              <a:rPr lang="fr-FR" sz="3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La directrice ou le directeur d’études sont votre contact privilégié pour toute vos questions au cours de l’année ;</a:t>
            </a:r>
            <a:endParaRPr sz="30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571500" marR="0" lvl="0" indent="-5334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 Symbols"/>
              <a:buChar char="●"/>
            </a:pPr>
            <a:r>
              <a:rPr lang="fr-FR" sz="3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Vous avez la possibilité de demander un rendez-vous individuel à votre directrice ou directeur d’études.</a:t>
            </a:r>
            <a:endParaRPr sz="30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"/>
          <p:cNvSpPr/>
          <p:nvPr/>
        </p:nvSpPr>
        <p:spPr>
          <a:xfrm>
            <a:off x="-11692631" y="-5507"/>
            <a:ext cx="13089796" cy="981156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Helvetica Neue Light"/>
              <a:buNone/>
            </a:pPr>
            <a:endParaRPr sz="36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83" name="Google Shape;83;p4"/>
          <p:cNvSpPr/>
          <p:nvPr/>
        </p:nvSpPr>
        <p:spPr>
          <a:xfrm>
            <a:off x="2762484" y="7326445"/>
            <a:ext cx="13944057" cy="5298657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</a:pPr>
            <a:endParaRPr sz="36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84" name="Google Shape;84;p4"/>
          <p:cNvSpPr/>
          <p:nvPr/>
        </p:nvSpPr>
        <p:spPr>
          <a:xfrm>
            <a:off x="865335" y="776816"/>
            <a:ext cx="9912593" cy="1100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232A"/>
              </a:buClr>
              <a:buSzPts val="4000"/>
              <a:buFont typeface="Arial"/>
              <a:buNone/>
            </a:pPr>
            <a:r>
              <a:rPr lang="fr-FR" sz="4000" b="0" i="0" u="none" strike="noStrike" cap="none">
                <a:solidFill>
                  <a:srgbClr val="D8232A"/>
                </a:solidFill>
                <a:latin typeface="Arial"/>
                <a:ea typeface="Arial"/>
                <a:cs typeface="Arial"/>
                <a:sym typeface="Arial"/>
              </a:rPr>
              <a:t>Les outils de communication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55102"/>
              </a:lnSpc>
              <a:spcBef>
                <a:spcPts val="0"/>
              </a:spcBef>
              <a:spcAft>
                <a:spcPts val="0"/>
              </a:spcAft>
              <a:buClr>
                <a:srgbClr val="D8232A"/>
              </a:buClr>
              <a:buSzPts val="4900"/>
              <a:buFont typeface="Arial"/>
              <a:buNone/>
            </a:pPr>
            <a:r>
              <a:rPr lang="fr-FR" sz="4900" b="0" i="0" u="none" strike="noStrike" cap="none">
                <a:solidFill>
                  <a:srgbClr val="D8232A"/>
                </a:solidFill>
                <a:latin typeface="Arial"/>
                <a:ea typeface="Arial"/>
                <a:cs typeface="Arial"/>
                <a:sym typeface="Arial"/>
              </a:rPr>
              <a:t>_</a:t>
            </a:r>
            <a:endParaRPr/>
          </a:p>
        </p:txBody>
      </p:sp>
      <p:sp>
        <p:nvSpPr>
          <p:cNvPr id="85" name="Google Shape;85;p4"/>
          <p:cNvSpPr/>
          <p:nvPr/>
        </p:nvSpPr>
        <p:spPr>
          <a:xfrm>
            <a:off x="867205" y="3657600"/>
            <a:ext cx="8622335" cy="4555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85F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4"/>
          <p:cNvSpPr/>
          <p:nvPr/>
        </p:nvSpPr>
        <p:spPr>
          <a:xfrm>
            <a:off x="952500" y="3917950"/>
            <a:ext cx="1300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</a:pPr>
            <a:endParaRPr sz="36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87" name="Google Shape;87;p4"/>
          <p:cNvSpPr txBox="1"/>
          <p:nvPr/>
        </p:nvSpPr>
        <p:spPr>
          <a:xfrm>
            <a:off x="1397177" y="2661850"/>
            <a:ext cx="10594500" cy="45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571500" marR="0" lvl="0" indent="-5715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Noto Sans Symbols"/>
              <a:buChar char="●"/>
            </a:pPr>
            <a:r>
              <a:rPr lang="fr-FR"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Pour les enseignements :</a:t>
            </a:r>
            <a:r>
              <a:rPr lang="fr-FR" sz="36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fr-FR"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plateforme Cours en ligne ou Teams</a:t>
            </a:r>
            <a:endParaRPr sz="36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571500" marR="0" lvl="0" indent="-5715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Noto Sans Symbols"/>
              <a:buChar char="●"/>
            </a:pPr>
            <a:r>
              <a:rPr lang="fr-FR"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Pour la communication avec l’équipe enseignante et administrative : Teams</a:t>
            </a:r>
            <a:endParaRPr sz="36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571500" marR="0" lvl="0" indent="-5715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Noto Sans Symbols"/>
              <a:buChar char="●"/>
            </a:pPr>
            <a:r>
              <a:rPr lang="fr-FR" sz="36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N’oubliez pas de consulter vos emails !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</a:pPr>
            <a:endParaRPr sz="36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5"/>
          <p:cNvSpPr/>
          <p:nvPr/>
        </p:nvSpPr>
        <p:spPr>
          <a:xfrm>
            <a:off x="-11692631" y="-5507"/>
            <a:ext cx="13089816" cy="981158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Helvetica Neue Light"/>
              <a:buNone/>
            </a:pPr>
            <a:endParaRPr sz="36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93" name="Google Shape;93;p5"/>
          <p:cNvSpPr/>
          <p:nvPr/>
        </p:nvSpPr>
        <p:spPr>
          <a:xfrm>
            <a:off x="3425609" y="7575120"/>
            <a:ext cx="13944042" cy="529864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</a:pPr>
            <a:endParaRPr sz="36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94" name="Google Shape;94;p5"/>
          <p:cNvSpPr txBox="1"/>
          <p:nvPr/>
        </p:nvSpPr>
        <p:spPr>
          <a:xfrm>
            <a:off x="303925" y="952500"/>
            <a:ext cx="3453600" cy="66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515" b="1">
                <a:solidFill>
                  <a:srgbClr val="D8232A"/>
                </a:solidFill>
                <a:latin typeface="Arial"/>
                <a:ea typeface="Arial"/>
                <a:cs typeface="Arial"/>
                <a:sym typeface="Arial"/>
              </a:rPr>
              <a:t>Les enseignements de L1 AES</a:t>
            </a:r>
            <a:endParaRPr sz="3515" b="1">
              <a:solidFill>
                <a:srgbClr val="D8232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r>
              <a:rPr lang="fr-FR" sz="1665" b="0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rPr>
              <a:t>Administration économique et sociale (AES)</a:t>
            </a:r>
            <a:endParaRPr sz="1665" b="0">
              <a:solidFill>
                <a:srgbClr val="53585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2625"/>
              </a:spcBef>
              <a:spcAft>
                <a:spcPts val="0"/>
              </a:spcAft>
              <a:buNone/>
            </a:pPr>
            <a:r>
              <a:rPr lang="fr-FR" sz="1295" b="1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Structure Annuelle</a:t>
            </a:r>
            <a:endParaRPr sz="1295" b="1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375"/>
              </a:spcBef>
              <a:spcAft>
                <a:spcPts val="0"/>
              </a:spcAft>
              <a:buNone/>
            </a:pPr>
            <a:r>
              <a:rPr lang="fr-FR" sz="1018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rPr>
              <a:t>La formation est organisée sur deux semestres (S1 et S2) </a:t>
            </a:r>
            <a:endParaRPr sz="1018">
              <a:solidFill>
                <a:srgbClr val="53585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2250"/>
              </a:spcBef>
              <a:spcAft>
                <a:spcPts val="0"/>
              </a:spcAft>
              <a:buNone/>
            </a:pPr>
            <a:r>
              <a:rPr lang="fr-FR" sz="1295" b="1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Unités d'Enseignement</a:t>
            </a:r>
            <a:endParaRPr sz="1295" b="1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375"/>
              </a:spcBef>
              <a:spcAft>
                <a:spcPts val="0"/>
              </a:spcAft>
              <a:buNone/>
            </a:pPr>
            <a:r>
              <a:rPr lang="fr-FR" sz="1018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rPr>
              <a:t>Chaque semestre associe des UE fondamentales, complémentaires, linguistiques et transversales.</a:t>
            </a:r>
            <a:endParaRPr sz="1018">
              <a:solidFill>
                <a:srgbClr val="53585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2250"/>
              </a:spcBef>
              <a:spcAft>
                <a:spcPts val="0"/>
              </a:spcAft>
              <a:buNone/>
            </a:pPr>
            <a:r>
              <a:rPr lang="fr-FR" sz="1295" b="1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Crédits et Volumes</a:t>
            </a:r>
            <a:endParaRPr sz="1295" b="1">
              <a:solidFill>
                <a:srgbClr val="1A1A1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375"/>
              </a:spcBef>
              <a:spcAft>
                <a:spcPts val="0"/>
              </a:spcAft>
              <a:buNone/>
            </a:pPr>
            <a:r>
              <a:rPr lang="fr-FR" sz="1018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rPr>
              <a:t>Retrouvez le détail des CM, TD, TP, EAD et crédits ECTS </a:t>
            </a:r>
            <a:endParaRPr sz="1018">
              <a:solidFill>
                <a:srgbClr val="53585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5"/>
          <p:cNvSpPr/>
          <p:nvPr/>
        </p:nvSpPr>
        <p:spPr>
          <a:xfrm>
            <a:off x="4505325" y="981075"/>
            <a:ext cx="5828400" cy="6935100"/>
          </a:xfrm>
          <a:prstGeom prst="roundRect">
            <a:avLst>
              <a:gd name="adj" fmla="val 1990"/>
            </a:avLst>
          </a:prstGeom>
          <a:solidFill>
            <a:srgbClr val="000000">
              <a:alpha val="400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5"/>
          <p:cNvSpPr/>
          <p:nvPr/>
        </p:nvSpPr>
        <p:spPr>
          <a:xfrm>
            <a:off x="3923550" y="386825"/>
            <a:ext cx="9007500" cy="91458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 w="1430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Google Shape;97;p5"/>
          <p:cNvPicPr preferRelativeResize="0"/>
          <p:nvPr/>
        </p:nvPicPr>
        <p:blipFill rotWithShape="1">
          <a:blip r:embed="rId3">
            <a:alphaModFix/>
          </a:blip>
          <a:srcRect l="3872" t="9504" r="3062" b="1922"/>
          <a:stretch/>
        </p:blipFill>
        <p:spPr>
          <a:xfrm>
            <a:off x="4130775" y="562575"/>
            <a:ext cx="8676000" cy="87075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"/>
          <p:cNvSpPr/>
          <p:nvPr/>
        </p:nvSpPr>
        <p:spPr>
          <a:xfrm>
            <a:off x="-11692631" y="-5507"/>
            <a:ext cx="13089796" cy="981156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Helvetica Neue Light"/>
              <a:buNone/>
            </a:pPr>
            <a:endParaRPr sz="36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03" name="Google Shape;103;p6"/>
          <p:cNvSpPr/>
          <p:nvPr/>
        </p:nvSpPr>
        <p:spPr>
          <a:xfrm>
            <a:off x="2762484" y="7326445"/>
            <a:ext cx="13944057" cy="5298657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</a:pPr>
            <a:endParaRPr sz="36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04" name="Google Shape;104;p6"/>
          <p:cNvSpPr/>
          <p:nvPr/>
        </p:nvSpPr>
        <p:spPr>
          <a:xfrm>
            <a:off x="865335" y="776816"/>
            <a:ext cx="6057979" cy="1100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232A"/>
              </a:buClr>
              <a:buSzPts val="4000"/>
              <a:buFont typeface="Arial"/>
              <a:buNone/>
            </a:pPr>
            <a:r>
              <a:rPr lang="fr-FR" sz="4000" b="0" i="0" u="none" strike="noStrike" cap="none">
                <a:solidFill>
                  <a:srgbClr val="D8232A"/>
                </a:solidFill>
                <a:latin typeface="Arial"/>
                <a:ea typeface="Arial"/>
                <a:cs typeface="Arial"/>
                <a:sym typeface="Arial"/>
              </a:rPr>
              <a:t>Les règles de validation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55102"/>
              </a:lnSpc>
              <a:spcBef>
                <a:spcPts val="0"/>
              </a:spcBef>
              <a:spcAft>
                <a:spcPts val="0"/>
              </a:spcAft>
              <a:buClr>
                <a:srgbClr val="D8232A"/>
              </a:buClr>
              <a:buSzPts val="4900"/>
              <a:buFont typeface="Arial"/>
              <a:buNone/>
            </a:pPr>
            <a:r>
              <a:rPr lang="fr-FR" sz="4900" b="0" i="0" u="none" strike="noStrike" cap="none">
                <a:solidFill>
                  <a:srgbClr val="D8232A"/>
                </a:solidFill>
                <a:latin typeface="Arial"/>
                <a:ea typeface="Arial"/>
                <a:cs typeface="Arial"/>
                <a:sym typeface="Arial"/>
              </a:rPr>
              <a:t>_</a:t>
            </a:r>
            <a:endParaRPr/>
          </a:p>
        </p:txBody>
      </p:sp>
      <p:sp>
        <p:nvSpPr>
          <p:cNvPr id="105" name="Google Shape;105;p6"/>
          <p:cNvSpPr/>
          <p:nvPr/>
        </p:nvSpPr>
        <p:spPr>
          <a:xfrm>
            <a:off x="865335" y="2178596"/>
            <a:ext cx="9974241" cy="4257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85F"/>
              </a:buClr>
              <a:buSzPts val="2700"/>
              <a:buFont typeface="Noto Sans Symbols"/>
              <a:buChar char="➔"/>
            </a:pPr>
            <a:r>
              <a:rPr lang="fr-FR" sz="2700" b="0" i="0" u="none" strike="noStrike" cap="none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rPr>
              <a:t>L’assiduité est obligatoire (sauf en cas d’inscription en contrôle dérogatoire) : à partir de 3 absences, justifiées ou injustifiées </a:t>
            </a:r>
            <a:r>
              <a:rPr lang="fr-FR" sz="2700">
                <a:solidFill>
                  <a:srgbClr val="53585F"/>
                </a:solidFill>
              </a:rPr>
              <a:t>=</a:t>
            </a:r>
            <a:r>
              <a:rPr lang="fr-FR" sz="2700" b="0" i="0" u="none" strike="noStrike" cap="none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rPr>
              <a:t> défaillance à l’enseignement</a:t>
            </a:r>
            <a:endParaRPr sz="2700" b="0" i="0" u="none" strike="noStrike" cap="none">
              <a:solidFill>
                <a:srgbClr val="53585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53585F"/>
              </a:solidFill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85F"/>
              </a:buClr>
              <a:buSzPts val="2700"/>
              <a:buFont typeface="Noto Sans Symbols"/>
              <a:buChar char="➔"/>
            </a:pPr>
            <a:r>
              <a:rPr lang="fr-FR" sz="2700" b="0" i="0" u="none" strike="noStrike" cap="none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rPr>
              <a:t>Pour valider votre année, il faut : 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85F"/>
              </a:buClr>
              <a:buSzPts val="2700"/>
              <a:buFont typeface="Arial"/>
              <a:buChar char="•"/>
            </a:pPr>
            <a:r>
              <a:rPr lang="fr-FR" sz="2700" b="0" i="0" u="none" strike="noStrike" cap="none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rPr>
              <a:t>Avoir au minimum 10/20 de moyenne pour l’année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85F"/>
              </a:buClr>
              <a:buSzPts val="2700"/>
              <a:buFont typeface="Arial"/>
              <a:buChar char="•"/>
            </a:pPr>
            <a:r>
              <a:rPr lang="fr-FR" sz="2700" b="0" i="0" u="none" strike="noStrike" cap="none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rPr>
              <a:t>Avoir au minimum 10/20 de moyenne pour le bloc des enseignements fondamentaux</a:t>
            </a:r>
            <a:endParaRPr/>
          </a:p>
          <a:p>
            <a:pPr marL="45720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85F"/>
              </a:buClr>
              <a:buSzPts val="2700"/>
              <a:buFont typeface="Arial"/>
              <a:buNone/>
            </a:pPr>
            <a:endParaRPr sz="2700" b="0" i="0" u="none" strike="noStrike" cap="none">
              <a:solidFill>
                <a:srgbClr val="53585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85F"/>
              </a:buClr>
              <a:buSzPts val="2700"/>
              <a:buFont typeface="Arial"/>
              <a:buNone/>
            </a:pPr>
            <a:r>
              <a:rPr lang="fr-FR" sz="2700" b="0" i="0" u="none" strike="noStrike" cap="none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rPr>
              <a:t>CES INFORMATIONS VOUS SERONT REPRÉCISÉES LORS DES ATELIERS DE RENTRÉE</a:t>
            </a:r>
            <a:endParaRPr sz="2700" b="0" i="0" u="none" strike="noStrike" cap="none">
              <a:solidFill>
                <a:srgbClr val="53585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"/>
          <p:cNvSpPr/>
          <p:nvPr/>
        </p:nvSpPr>
        <p:spPr>
          <a:xfrm>
            <a:off x="867205" y="3657600"/>
            <a:ext cx="8622335" cy="4555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85F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"/>
          <p:cNvSpPr/>
          <p:nvPr/>
        </p:nvSpPr>
        <p:spPr>
          <a:xfrm>
            <a:off x="-11692631" y="-5507"/>
            <a:ext cx="13089796" cy="981156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Helvetica Neue Light"/>
              <a:buNone/>
            </a:pPr>
            <a:endParaRPr sz="36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12" name="Google Shape;112;p7"/>
          <p:cNvSpPr/>
          <p:nvPr/>
        </p:nvSpPr>
        <p:spPr>
          <a:xfrm>
            <a:off x="2762484" y="7326445"/>
            <a:ext cx="13944057" cy="5298657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</a:pPr>
            <a:endParaRPr sz="36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13" name="Google Shape;113;p7"/>
          <p:cNvSpPr/>
          <p:nvPr/>
        </p:nvSpPr>
        <p:spPr>
          <a:xfrm>
            <a:off x="712774" y="3873932"/>
            <a:ext cx="11424821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232A"/>
              </a:buClr>
              <a:buSzPts val="4000"/>
              <a:buFont typeface="Arial"/>
              <a:buNone/>
            </a:pPr>
            <a:r>
              <a:rPr lang="fr-FR" sz="4000">
                <a:solidFill>
                  <a:srgbClr val="D8232A"/>
                </a:solidFill>
              </a:rPr>
              <a:t>À</a:t>
            </a:r>
            <a:r>
              <a:rPr lang="fr-FR" sz="4000" b="0" i="0" u="none" strike="noStrike" cap="none">
                <a:solidFill>
                  <a:srgbClr val="D8232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FR" sz="4000">
                <a:solidFill>
                  <a:srgbClr val="D8232A"/>
                </a:solidFill>
              </a:rPr>
              <a:t>cet après-midi</a:t>
            </a:r>
            <a:r>
              <a:rPr lang="fr-FR" sz="4000" b="0" i="0" u="none" strike="noStrike" cap="none">
                <a:solidFill>
                  <a:srgbClr val="D8232A"/>
                </a:solidFill>
                <a:latin typeface="Arial"/>
                <a:ea typeface="Arial"/>
                <a:cs typeface="Arial"/>
                <a:sym typeface="Arial"/>
              </a:rPr>
              <a:t> pour la pré-rentrée des L1 AES !</a:t>
            </a:r>
            <a:endParaRPr sz="36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315</Words>
  <Application>Microsoft Office PowerPoint</Application>
  <PresentationFormat>Personnalisé</PresentationFormat>
  <Paragraphs>53</Paragraphs>
  <Slides>7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2" baseType="lpstr">
      <vt:lpstr>Arial</vt:lpstr>
      <vt:lpstr>Helvetica Neue</vt:lpstr>
      <vt:lpstr>Helvetica Neue Light</vt:lpstr>
      <vt:lpstr>Noto Sans Symbols</vt:lpstr>
      <vt:lpstr>White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Del franco Celine</dc:creator>
  <cp:lastModifiedBy>Del franco Celine</cp:lastModifiedBy>
  <cp:revision>3</cp:revision>
  <dcterms:modified xsi:type="dcterms:W3CDTF">2026-09-09T11:50:56Z</dcterms:modified>
</cp:coreProperties>
</file>