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63" r:id="rId5"/>
    <p:sldId id="272" r:id="rId6"/>
    <p:sldId id="273" r:id="rId7"/>
    <p:sldId id="274" r:id="rId8"/>
    <p:sldId id="275" r:id="rId9"/>
    <p:sldId id="262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08A4-17D1-4634-9F40-DC9CFE232A71}" type="datetimeFigureOut">
              <a:rPr lang="fr-FR" smtClean="0"/>
              <a:pPr/>
              <a:t>04/02/2026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FA4E-2052-4B57-9389-27FE123D16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08A4-17D1-4634-9F40-DC9CFE232A71}" type="datetimeFigureOut">
              <a:rPr lang="fr-FR" smtClean="0"/>
              <a:pPr/>
              <a:t>04/02/2026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FA4E-2052-4B57-9389-27FE123D16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08A4-17D1-4634-9F40-DC9CFE232A71}" type="datetimeFigureOut">
              <a:rPr lang="fr-FR" smtClean="0"/>
              <a:pPr/>
              <a:t>04/02/2026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FA4E-2052-4B57-9389-27FE123D16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08A4-17D1-4634-9F40-DC9CFE232A71}" type="datetimeFigureOut">
              <a:rPr lang="fr-FR" smtClean="0"/>
              <a:pPr/>
              <a:t>04/02/2026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FA4E-2052-4B57-9389-27FE123D16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08A4-17D1-4634-9F40-DC9CFE232A71}" type="datetimeFigureOut">
              <a:rPr lang="fr-FR" smtClean="0"/>
              <a:pPr/>
              <a:t>04/02/2026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FA4E-2052-4B57-9389-27FE123D16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08A4-17D1-4634-9F40-DC9CFE232A71}" type="datetimeFigureOut">
              <a:rPr lang="fr-FR" smtClean="0"/>
              <a:pPr/>
              <a:t>04/02/2026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FA4E-2052-4B57-9389-27FE123D16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08A4-17D1-4634-9F40-DC9CFE232A71}" type="datetimeFigureOut">
              <a:rPr lang="fr-FR" smtClean="0"/>
              <a:pPr/>
              <a:t>04/02/2026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FA4E-2052-4B57-9389-27FE123D16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08A4-17D1-4634-9F40-DC9CFE232A71}" type="datetimeFigureOut">
              <a:rPr lang="fr-FR" smtClean="0"/>
              <a:pPr/>
              <a:t>04/02/2026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FA4E-2052-4B57-9389-27FE123D16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08A4-17D1-4634-9F40-DC9CFE232A71}" type="datetimeFigureOut">
              <a:rPr lang="fr-FR" smtClean="0"/>
              <a:pPr/>
              <a:t>04/02/2026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FA4E-2052-4B57-9389-27FE123D16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08A4-17D1-4634-9F40-DC9CFE232A71}" type="datetimeFigureOut">
              <a:rPr lang="fr-FR" smtClean="0"/>
              <a:pPr/>
              <a:t>04/02/2026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FA4E-2052-4B57-9389-27FE123D16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08A4-17D1-4634-9F40-DC9CFE232A71}" type="datetimeFigureOut">
              <a:rPr lang="fr-FR" smtClean="0"/>
              <a:pPr/>
              <a:t>04/02/2026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FA4E-2052-4B57-9389-27FE123D16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508A4-17D1-4634-9F40-DC9CFE232A71}" type="datetimeFigureOut">
              <a:rPr lang="fr-FR" smtClean="0"/>
              <a:pPr/>
              <a:t>04/02/2026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DFA4E-2052-4B57-9389-27FE123D16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études d’histoire :</a:t>
            </a:r>
            <a:br>
              <a:rPr lang="fr-FR" dirty="0" smtClean="0"/>
            </a:br>
            <a:r>
              <a:rPr lang="fr-FR" dirty="0" smtClean="0"/>
              <a:t>Comment ? Pour quoi faire?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Laurent </a:t>
            </a:r>
            <a:r>
              <a:rPr lang="fr-FR" dirty="0" err="1" smtClean="0"/>
              <a:t>Jégou</a:t>
            </a:r>
            <a:endParaRPr lang="fr-FR" dirty="0" smtClean="0"/>
          </a:p>
          <a:p>
            <a:r>
              <a:rPr lang="fr-FR" dirty="0" smtClean="0"/>
              <a:t>Professeur d’histoire médiévale</a:t>
            </a:r>
          </a:p>
          <a:p>
            <a:r>
              <a:rPr lang="fr-FR" dirty="0" smtClean="0"/>
              <a:t>Directeur du Département d’Histoire</a:t>
            </a:r>
          </a:p>
          <a:p>
            <a:r>
              <a:rPr lang="fr-FR" dirty="0" smtClean="0"/>
              <a:t>Université Paris-Nanterre</a:t>
            </a:r>
            <a:endParaRPr lang="fr-FR" dirty="0"/>
          </a:p>
        </p:txBody>
      </p:sp>
      <p:pic>
        <p:nvPicPr>
          <p:cNvPr id="4" name="Picture 2" descr="https://tse1.mm.bing.net/th?id=OIP.gOTvK40OshLjJzTeoxHG6wHaBl&amp;pid=Api&amp;P=0&amp;h=1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4575" y="642924"/>
            <a:ext cx="4514850" cy="96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Une forte demande sociale en histoire</a:t>
            </a:r>
            <a:endParaRPr lang="fr-FR" dirty="0"/>
          </a:p>
        </p:txBody>
      </p:sp>
      <p:sp>
        <p:nvSpPr>
          <p:cNvPr id="1026" name="AutoShape 2" descr="Nota Bene | Wikia YouTube Francophone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8" name="Picture 4" descr="Nota Bene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5993"/>
            <a:ext cx="4400552" cy="2476112"/>
          </a:xfrm>
          <a:prstGeom prst="rect">
            <a:avLst/>
          </a:prstGeom>
          <a:noFill/>
        </p:spPr>
      </p:pic>
      <p:pic>
        <p:nvPicPr>
          <p:cNvPr id="1030" name="Picture 6" descr="Secrets d'Histoire | France T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8095" y="4439607"/>
            <a:ext cx="2843808" cy="1599642"/>
          </a:xfrm>
          <a:prstGeom prst="rect">
            <a:avLst/>
          </a:prstGeom>
          <a:noFill/>
        </p:spPr>
      </p:pic>
      <p:pic>
        <p:nvPicPr>
          <p:cNvPr id="4" name="Picture 2" descr="L'histoire de France en BD : Collectif - Les documentaires dès 6 ans -  Livres pour enfants dès 6 ans | Cultu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285" y="4005064"/>
            <a:ext cx="1659278" cy="267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33543">
            <a:off x="296314" y="4004890"/>
            <a:ext cx="873265" cy="869435"/>
          </a:xfrm>
          <a:prstGeom prst="rect">
            <a:avLst/>
          </a:prstGeom>
        </p:spPr>
      </p:pic>
      <p:pic>
        <p:nvPicPr>
          <p:cNvPr id="7" name="Picture 6" descr="Il suffit parfois d'une date pour tout changer. Et aujourd'hui en est une !  🎉 A l'occasion de sa troisième saison, l'incroyable série documentaire de  l'historien Patrick Boucheron débarque en podcast sur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832" y="1766226"/>
            <a:ext cx="360040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85918" y="142852"/>
            <a:ext cx="7086592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Pourquoi l’histoire ? Quelles compétences?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5852" y="1500174"/>
            <a:ext cx="6186502" cy="2643206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fr-FR" dirty="0" smtClean="0"/>
              <a:t>Acquérir une culture historique</a:t>
            </a:r>
          </a:p>
          <a:p>
            <a:pPr lvl="1"/>
            <a:r>
              <a:rPr lang="fr-FR" dirty="0" smtClean="0"/>
              <a:t>Comprendre le monde actuel</a:t>
            </a:r>
          </a:p>
          <a:p>
            <a:pPr lvl="1"/>
            <a:r>
              <a:rPr lang="fr-FR" dirty="0" smtClean="0"/>
              <a:t>Capacités de raisonnement et d’analyse</a:t>
            </a:r>
          </a:p>
          <a:p>
            <a:pPr lvl="1"/>
            <a:r>
              <a:rPr lang="fr-FR" dirty="0" smtClean="0"/>
              <a:t>Développer un esprit critique</a:t>
            </a:r>
          </a:p>
          <a:p>
            <a:pPr lvl="1"/>
            <a:r>
              <a:rPr lang="fr-FR" dirty="0" smtClean="0"/>
              <a:t>Capacités rédactionnelles</a:t>
            </a:r>
          </a:p>
          <a:p>
            <a:pPr lvl="1">
              <a:buNone/>
            </a:pPr>
            <a:endParaRPr lang="fr-FR" dirty="0" smtClean="0"/>
          </a:p>
        </p:txBody>
      </p:sp>
      <p:pic>
        <p:nvPicPr>
          <p:cNvPr id="4098" name="Picture 2" descr="Documents historiques photo stock. Image du congrès, historique - 8041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144" y="4626204"/>
            <a:ext cx="2555776" cy="1916832"/>
          </a:xfrm>
          <a:prstGeom prst="rect">
            <a:avLst/>
          </a:prstGeom>
          <a:noFill/>
        </p:spPr>
      </p:pic>
      <p:pic>
        <p:nvPicPr>
          <p:cNvPr id="4100" name="Picture 4" descr="Charte avec un sceau de l'abbaye et une intaille antique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4320" y="1285860"/>
            <a:ext cx="2559683" cy="2786050"/>
          </a:xfrm>
          <a:prstGeom prst="rect">
            <a:avLst/>
          </a:prstGeom>
          <a:noFill/>
        </p:spPr>
      </p:pic>
      <p:pic>
        <p:nvPicPr>
          <p:cNvPr id="4104" name="Picture 8" descr="initiation à l'épigraphie grecque par c.t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2071670" cy="1551754"/>
          </a:xfrm>
          <a:prstGeom prst="rect">
            <a:avLst/>
          </a:prstGeom>
          <a:noFill/>
        </p:spPr>
      </p:pic>
      <p:pic>
        <p:nvPicPr>
          <p:cNvPr id="9" name="Picture 2" descr="La presse au XIXe siècle – Cladelcroi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065" y="2224827"/>
            <a:ext cx="1714479" cy="2388841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1562" y="4649064"/>
            <a:ext cx="3977959" cy="1988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Vers quels métiers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" y="1928802"/>
            <a:ext cx="6572264" cy="4929198"/>
          </a:xfrm>
        </p:spPr>
        <p:txBody>
          <a:bodyPr>
            <a:normAutofit fontScale="77500" lnSpcReduction="20000"/>
          </a:bodyPr>
          <a:lstStyle/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fr-FR" b="1" dirty="0" smtClean="0"/>
              <a:t>Enseignement</a:t>
            </a:r>
            <a:r>
              <a:rPr lang="fr-FR" dirty="0" smtClean="0"/>
              <a:t> (primaire / secondaire / supérieur)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fr-FR" b="1" dirty="0" smtClean="0"/>
              <a:t>Métiers des livres et archives: </a:t>
            </a:r>
            <a:r>
              <a:rPr lang="fr-FR" dirty="0" smtClean="0"/>
              <a:t>Archiviste, documentaliste, libraire, etc.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fr-FR" b="1" dirty="0" smtClean="0"/>
              <a:t>Métiers du patrimoine, de la médiation, du tourisme</a:t>
            </a:r>
            <a:r>
              <a:rPr lang="fr-FR" dirty="0" smtClean="0"/>
              <a:t>: conservateur, guide, etc.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fr-FR" b="1" dirty="0" smtClean="0"/>
              <a:t>Journalisme</a:t>
            </a:r>
            <a:r>
              <a:rPr lang="fr-FR" dirty="0" smtClean="0"/>
              <a:t>, métiers des médias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fr-FR" b="1" dirty="0" smtClean="0"/>
              <a:t>Diplomatie, Relations internationales</a:t>
            </a:r>
            <a:r>
              <a:rPr lang="fr-FR" dirty="0" smtClean="0"/>
              <a:t>: ONG, secrétariat d’ambassade, …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fr-FR" b="1" dirty="0" smtClean="0"/>
              <a:t>Fonction publique</a:t>
            </a:r>
            <a:r>
              <a:rPr lang="fr-FR" dirty="0" smtClean="0"/>
              <a:t>: collectivités territoriales, assemblée nationale, police, …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fr-FR" b="1" dirty="0" smtClean="0"/>
              <a:t>Entreprise</a:t>
            </a:r>
            <a:r>
              <a:rPr lang="fr-FR" dirty="0" smtClean="0"/>
              <a:t>: Ressources humaines, archives, etc.</a:t>
            </a:r>
          </a:p>
          <a:p>
            <a:endParaRPr lang="fr-FR" dirty="0"/>
          </a:p>
        </p:txBody>
      </p:sp>
      <p:sp>
        <p:nvSpPr>
          <p:cNvPr id="20482" name="AutoShape 2" descr="Archiviste - Fiche métier - Onise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84" name="AutoShape 4" descr="Archiviste - Fiche métier - Onise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86" name="AutoShape 6" descr="Image d'illustration, crédit photo ci-aprè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5406" y="1857364"/>
            <a:ext cx="259859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9" descr="Professeure / professeur d'histoire : métier, salaire, formation | Hellowo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" y="-1"/>
            <a:ext cx="2714612" cy="1810647"/>
          </a:xfrm>
          <a:prstGeom prst="rect">
            <a:avLst/>
          </a:prstGeom>
          <a:noFill/>
        </p:spPr>
      </p:pic>
      <p:pic>
        <p:nvPicPr>
          <p:cNvPr id="20491" name="Picture 11" descr="Médiatrices et médiateurs en colère | Culture Lin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2698" y="4500570"/>
            <a:ext cx="2801305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Etudier</a:t>
            </a:r>
            <a:r>
              <a:rPr lang="fr-FR" dirty="0" smtClean="0"/>
              <a:t> l’histoire. </a:t>
            </a:r>
            <a:br>
              <a:rPr lang="fr-FR" dirty="0" smtClean="0"/>
            </a:br>
            <a:r>
              <a:rPr lang="fr-FR" dirty="0" smtClean="0"/>
              <a:t>La vie à l’Université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114192-1140-503C-324A-09606453D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fr-FR" b="1" dirty="0">
              <a:latin typeface="Garamond" panose="020204040303010108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696A45-41FB-BFDE-2584-80FE016EB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347384"/>
            <a:ext cx="7888972" cy="374591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fr-FR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fr-FR" sz="7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Deux grandes </a:t>
            </a:r>
            <a:r>
              <a:rPr lang="fr-FR" sz="7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possibilités :</a:t>
            </a:r>
            <a:endParaRPr lang="fr-FR" sz="7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7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Licence d’histoire </a:t>
            </a:r>
            <a:r>
              <a:rPr lang="fr-FR" sz="7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7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présentiel ou à distance</a:t>
            </a:r>
          </a:p>
          <a:p>
            <a:pPr marL="0" indent="0">
              <a:buNone/>
            </a:pPr>
            <a:endParaRPr lang="fr-FR" sz="7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7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Double licence</a:t>
            </a:r>
          </a:p>
          <a:p>
            <a:pPr lvl="1"/>
            <a:r>
              <a:rPr lang="fr-FR" sz="7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Histoire – Géographie</a:t>
            </a:r>
          </a:p>
          <a:p>
            <a:pPr lvl="1"/>
            <a:r>
              <a:rPr lang="fr-FR" sz="7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Histoire – Histoire de l’art</a:t>
            </a:r>
          </a:p>
          <a:p>
            <a:pPr lvl="1"/>
            <a:r>
              <a:rPr lang="fr-FR" sz="7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Histoire – Droit</a:t>
            </a:r>
          </a:p>
          <a:p>
            <a:pPr lvl="1"/>
            <a:r>
              <a:rPr lang="fr-FR" sz="74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Histoire – </a:t>
            </a:r>
            <a:r>
              <a:rPr lang="fr-FR" sz="7400" cap="none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Anglais</a:t>
            </a:r>
          </a:p>
          <a:p>
            <a:pPr lvl="1"/>
            <a:endParaRPr lang="fr-FR" sz="7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r-FR" sz="7400" cap="non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268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FC2444-76F9-2833-1264-A26F6A9E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>
                <a:latin typeface="+mn-lt"/>
              </a:rPr>
              <a:t>ORGANISATION de la </a:t>
            </a:r>
            <a:r>
              <a:rPr lang="fr-FR" sz="4000" dirty="0" smtClean="0">
                <a:latin typeface="+mn-lt"/>
              </a:rPr>
              <a:t>Licence</a:t>
            </a:r>
            <a:endParaRPr lang="fr-FR" sz="4000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0C734C-69AB-F3FA-3152-A5C5240D2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700808"/>
            <a:ext cx="7718291" cy="2734733"/>
          </a:xfrm>
        </p:spPr>
        <p:txBody>
          <a:bodyPr>
            <a:noAutofit/>
          </a:bodyPr>
          <a:lstStyle/>
          <a:p>
            <a:pPr algn="just"/>
            <a:r>
              <a:rPr lang="fr-FR" sz="2800" b="1" cap="none" dirty="0">
                <a:solidFill>
                  <a:srgbClr val="FF0000"/>
                </a:solidFill>
                <a:latin typeface="+mj-lt"/>
              </a:rPr>
              <a:t>Première année : un parcours commun </a:t>
            </a:r>
            <a:r>
              <a:rPr lang="fr-FR" sz="2800" b="1" cap="none" dirty="0" smtClean="0">
                <a:latin typeface="+mj-lt"/>
              </a:rPr>
              <a:t>+ </a:t>
            </a:r>
            <a:r>
              <a:rPr lang="fr-FR" sz="2800" b="1" cap="none" dirty="0">
                <a:latin typeface="+mj-lt"/>
              </a:rPr>
              <a:t>3 disciplines complémentaires : l’histoire de l’art, la géographie et la sociologie</a:t>
            </a:r>
            <a:r>
              <a:rPr lang="fr-FR" sz="2800" b="1" cap="none" dirty="0" smtClean="0">
                <a:latin typeface="+mj-lt"/>
              </a:rPr>
              <a:t>.</a:t>
            </a:r>
          </a:p>
          <a:p>
            <a:pPr marL="0" indent="0" algn="just">
              <a:buNone/>
            </a:pPr>
            <a:endParaRPr lang="fr-FR" sz="2800" b="1" cap="none" dirty="0">
              <a:latin typeface="+mj-lt"/>
            </a:endParaRPr>
          </a:p>
          <a:p>
            <a:pPr algn="just"/>
            <a:r>
              <a:rPr lang="fr-FR" sz="2800" b="1" cap="none" dirty="0">
                <a:solidFill>
                  <a:srgbClr val="FF0000"/>
                </a:solidFill>
                <a:latin typeface="+mj-lt"/>
              </a:rPr>
              <a:t>À partir de la 2</a:t>
            </a:r>
            <a:r>
              <a:rPr lang="fr-FR" sz="2800" b="1" cap="none" baseline="30000" dirty="0">
                <a:solidFill>
                  <a:srgbClr val="FF0000"/>
                </a:solidFill>
                <a:latin typeface="+mj-lt"/>
              </a:rPr>
              <a:t>e</a:t>
            </a:r>
            <a:r>
              <a:rPr lang="fr-FR" sz="2800" b="1" cap="none" dirty="0">
                <a:solidFill>
                  <a:srgbClr val="FF0000"/>
                </a:solidFill>
                <a:latin typeface="+mj-lt"/>
              </a:rPr>
              <a:t> année et jusqu’en L3, deux parcours </a:t>
            </a:r>
            <a:r>
              <a:rPr lang="fr-FR" sz="2800" b="1" cap="none" dirty="0">
                <a:latin typeface="+mj-lt"/>
              </a:rPr>
              <a:t>sont possibles : </a:t>
            </a:r>
          </a:p>
          <a:p>
            <a:pPr lvl="1" algn="just"/>
            <a:r>
              <a:rPr lang="fr-FR" b="1" cap="none" dirty="0">
                <a:latin typeface="+mj-lt"/>
              </a:rPr>
              <a:t>Métiers de </a:t>
            </a:r>
            <a:r>
              <a:rPr lang="fr-FR" b="1" cap="none" dirty="0" smtClean="0">
                <a:latin typeface="+mj-lt"/>
              </a:rPr>
              <a:t>l’histoire</a:t>
            </a:r>
            <a:endParaRPr lang="fr-FR" b="1" cap="none" dirty="0">
              <a:latin typeface="+mj-lt"/>
            </a:endParaRPr>
          </a:p>
          <a:p>
            <a:pPr lvl="1" algn="just"/>
            <a:r>
              <a:rPr lang="fr-FR" b="1" cap="none" dirty="0">
                <a:latin typeface="+mj-lt"/>
              </a:rPr>
              <a:t>Métiers de </a:t>
            </a:r>
            <a:r>
              <a:rPr lang="fr-FR" b="1" cap="none" dirty="0" smtClean="0">
                <a:latin typeface="+mj-lt"/>
              </a:rPr>
              <a:t>l’enseignement</a:t>
            </a:r>
            <a:endParaRPr lang="fr-FR" b="1" cap="none" dirty="0">
              <a:latin typeface="+mj-lt"/>
            </a:endParaRPr>
          </a:p>
          <a:p>
            <a:pPr algn="just"/>
            <a:endParaRPr lang="fr-FR" sz="2800" b="1" cap="none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259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72" y="1417638"/>
            <a:ext cx="899199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98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8434" name="Picture 2" descr="Amphithéâtre E2 - Bâtiment Ramnoux (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790" y="0"/>
            <a:ext cx="9167790" cy="2362470"/>
          </a:xfrm>
          <a:prstGeom prst="rect">
            <a:avLst/>
          </a:prstGeom>
          <a:noFill/>
        </p:spPr>
      </p:pic>
      <p:pic>
        <p:nvPicPr>
          <p:cNvPr id="18436" name="Picture 4" descr="https://bu.parisnanterre.fr/medias/photo/bufr-hha_1655536612039-jpg?ID_FICHE=5241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0379" y="4286256"/>
            <a:ext cx="5463622" cy="2571744"/>
          </a:xfrm>
          <a:prstGeom prst="rect">
            <a:avLst/>
          </a:prstGeom>
          <a:noFill/>
        </p:spPr>
      </p:pic>
      <p:sp>
        <p:nvSpPr>
          <p:cNvPr id="18438" name="AutoShape 6" descr="Université Paris Nanterre : Étudier à La Défen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440" name="AutoShape 8" descr="Université Paris Nanterre : Étudier à La Défen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442" name="AutoShape 10" descr="Université Paris Nanterre : Étudier à La Défen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444" name="AutoShape 12" descr="https://www.parisladefense.com/sites/default/files/styles/responsive_2_1_s/public/2024-06/OU%20ETUDIER/MAV_Uni_Nanterre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446" name="AutoShape 14" descr="C:\Users\Admin\Pictures\MAV_Uni_Nanterre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448" name="AutoShape 16" descr="C:\Users\Admin\Pictures\MAV_Uni_Nanterre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8449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7" y="2357430"/>
            <a:ext cx="51149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Connecteur droit avec flèche 13"/>
          <p:cNvCxnSpPr/>
          <p:nvPr/>
        </p:nvCxnSpPr>
        <p:spPr>
          <a:xfrm rot="10800000" flipV="1">
            <a:off x="5429256" y="3214686"/>
            <a:ext cx="785818" cy="28575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https://tse1.mm.bing.net/th?id=OIP.gOTvK40OshLjJzTeoxHG6wHaBl&amp;pid=Api&amp;P=0&amp;h=1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6" y="5643584"/>
            <a:ext cx="3509060" cy="747711"/>
          </a:xfrm>
          <a:prstGeom prst="rect">
            <a:avLst/>
          </a:prstGeom>
          <a:noFill/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2933</TotalTime>
  <Words>215</Words>
  <Application>Microsoft Office PowerPoint</Application>
  <PresentationFormat>Affichage à l'écran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Wingdings</vt:lpstr>
      <vt:lpstr>Thème Office</vt:lpstr>
      <vt:lpstr>Les études d’histoire : Comment ? Pour quoi faire?</vt:lpstr>
      <vt:lpstr>Une forte demande sociale en histoire</vt:lpstr>
      <vt:lpstr>Pourquoi l’histoire ? Quelles compétences?</vt:lpstr>
      <vt:lpstr>Vers quels métiers ?</vt:lpstr>
      <vt:lpstr>Etudier l’histoire.  La vie à l’Université</vt:lpstr>
      <vt:lpstr>Présentation PowerPoint</vt:lpstr>
      <vt:lpstr>ORGANISATION de la Licence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études d’histoire Comment et pour quoi faire?</dc:title>
  <dc:creator>Admin</dc:creator>
  <cp:lastModifiedBy>Del franco Celine</cp:lastModifiedBy>
  <cp:revision>20</cp:revision>
  <dcterms:created xsi:type="dcterms:W3CDTF">2023-10-16T12:34:23Z</dcterms:created>
  <dcterms:modified xsi:type="dcterms:W3CDTF">2026-02-04T15:34:03Z</dcterms:modified>
</cp:coreProperties>
</file>