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3" r:id="rId4"/>
    <p:sldId id="264" r:id="rId5"/>
    <p:sldId id="265" r:id="rId6"/>
    <p:sldId id="272" r:id="rId7"/>
    <p:sldId id="275" r:id="rId8"/>
    <p:sldId id="273" r:id="rId9"/>
    <p:sldId id="27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47FCC6-EC68-0D41-B366-F272BD7B2868}" v="87" dt="2024-02-06T13:05:58.99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6197"/>
  </p:normalViewPr>
  <p:slideViewPr>
    <p:cSldViewPr snapToGrid="0" snapToObjects="1">
      <p:cViewPr varScale="1">
        <p:scale>
          <a:sx n="79" d="100"/>
          <a:sy n="79" d="100"/>
        </p:scale>
        <p:origin x="216" y="34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4F5738D-FEB8-6B44-9D9E-E95CDCB4D5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7F9208-1D03-274A-8477-667D07EBEE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75F07-FEF1-294A-8323-728505A1D6E5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B55022-54BC-6E47-B812-26409492C2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8A0ADC-31A3-C34A-9FA9-6EE5E00C1A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E6A90-1FFF-BD4D-BD88-44ABDFE88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306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90794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7085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1891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3586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56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667933" y="-8467"/>
            <a:ext cx="11344673" cy="8373204"/>
          </a:xfrm>
          <a:prstGeom prst="rect">
            <a:avLst/>
          </a:prstGeom>
          <a:solidFill>
            <a:srgbClr val="AE2D2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</a:defRPr>
            </a:pPr>
            <a:endParaRPr/>
          </a:p>
        </p:txBody>
      </p:sp>
      <p:pic>
        <p:nvPicPr>
          <p:cNvPr id="121" name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70" y="-89512"/>
            <a:ext cx="13010139" cy="99326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asted-image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307" y="8142065"/>
            <a:ext cx="3052201" cy="65042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82316" y="4485878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-42498" y="16329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846666" y="6644518"/>
            <a:ext cx="331193" cy="64691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07" y="8139503"/>
            <a:ext cx="3052201" cy="652983"/>
          </a:xfrm>
          <a:prstGeom prst="rect">
            <a:avLst/>
          </a:prstGeom>
        </p:spPr>
      </p:pic>
      <p:sp>
        <p:nvSpPr>
          <p:cNvPr id="17" name="Shape 136"/>
          <p:cNvSpPr/>
          <p:nvPr/>
        </p:nvSpPr>
        <p:spPr>
          <a:xfrm>
            <a:off x="755269" y="4638718"/>
            <a:ext cx="5759948" cy="1610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>
                <a:latin typeface="Arial" charset="0"/>
                <a:ea typeface="Arial" charset="0"/>
                <a:cs typeface="Arial" charset="0"/>
              </a:rPr>
              <a:t>Journées portes ouvertes : l’AES</a:t>
            </a: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39"/>
          <p:cNvGrpSpPr/>
          <p:nvPr/>
        </p:nvGrpSpPr>
        <p:grpSpPr>
          <a:xfrm>
            <a:off x="780669" y="6644518"/>
            <a:ext cx="6234728" cy="811672"/>
            <a:chOff x="0" y="0"/>
            <a:chExt cx="5759948" cy="811670"/>
          </a:xfrm>
        </p:grpSpPr>
        <p:sp>
          <p:nvSpPr>
            <p:cNvPr id="19" name="Shape 137"/>
            <p:cNvSpPr/>
            <p:nvPr/>
          </p:nvSpPr>
          <p:spPr>
            <a:xfrm>
              <a:off x="0" y="31971"/>
              <a:ext cx="5759948" cy="7796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2200" b="1">
                  <a:solidFill>
                    <a:srgbClr val="FFFFFF"/>
                  </a:solidFill>
                  <a:latin typeface="Averta-Semibold"/>
                  <a:ea typeface="Averta-Semibold"/>
                  <a:cs typeface="Averta-Semibold"/>
                  <a:sym typeface="Averta-Semibold"/>
                </a:defRPr>
              </a:lvl1pPr>
            </a:lstStyle>
            <a:p>
              <a:r>
                <a:rPr lang="fr-FR" b="0" dirty="0">
                  <a:latin typeface="Arial" charset="0"/>
                  <a:ea typeface="Arial" charset="0"/>
                  <a:cs typeface="Arial" charset="0"/>
                </a:rPr>
                <a:t>Mercredi 7 février 2024</a:t>
              </a:r>
            </a:p>
            <a:p>
              <a:r>
                <a:rPr lang="fr-FR" b="0" dirty="0">
                  <a:latin typeface="Arial" charset="0"/>
                  <a:ea typeface="Arial" charset="0"/>
                  <a:cs typeface="Arial" charset="0"/>
                </a:rPr>
                <a:t>Alice Braun – Directrice du département d’AES</a:t>
              </a:r>
              <a:endParaRPr b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Shape 138"/>
            <p:cNvSpPr/>
            <p:nvPr/>
          </p:nvSpPr>
          <p:spPr>
            <a:xfrm>
              <a:off x="65997" y="0"/>
              <a:ext cx="331193" cy="6469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6666841" cy="110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>
                <a:latin typeface="Arial" charset="0"/>
                <a:ea typeface="Arial" charset="0"/>
                <a:cs typeface="Arial" charset="0"/>
              </a:rPr>
              <a:t>Une licence pluridisciplinaire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181" name="Shape 181"/>
          <p:cNvSpPr/>
          <p:nvPr/>
        </p:nvSpPr>
        <p:spPr>
          <a:xfrm>
            <a:off x="841805" y="2503806"/>
            <a:ext cx="59438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r>
              <a:rPr lang="fr-FR" sz="3600" dirty="0">
                <a:latin typeface="Arial" charset="0"/>
                <a:ea typeface="Arial" charset="0"/>
                <a:cs typeface="Arial" charset="0"/>
              </a:rPr>
              <a:t>4 types d’enseignement</a:t>
            </a:r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67205" y="3657600"/>
            <a:ext cx="9375111" cy="2935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1" spcCol="431116"/>
          <a:lstStyle/>
          <a:p>
            <a:pPr algn="just">
              <a:defRPr sz="1700">
                <a:solidFill>
                  <a:srgbClr val="53585F"/>
                </a:solidFill>
                <a:latin typeface="Averta-Regular"/>
                <a:ea typeface="Averta-Regular"/>
                <a:cs typeface="Averta-Regular"/>
                <a:sym typeface="Averta-Regular"/>
              </a:defRPr>
            </a:pP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75DBB4-3859-7143-BC89-57D8CEDA716E}"/>
              </a:ext>
            </a:extLst>
          </p:cNvPr>
          <p:cNvSpPr txBox="1"/>
          <p:nvPr/>
        </p:nvSpPr>
        <p:spPr>
          <a:xfrm>
            <a:off x="865335" y="3633260"/>
            <a:ext cx="9342211" cy="287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indent="-571500" algn="l" defTabSz="584200" rtl="0" fontAlgn="auto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Sciences humaines et sociales : histoire, sociologie, psychologie</a:t>
            </a:r>
          </a:p>
          <a:p>
            <a:pPr marL="571500" marR="0" indent="-571500" algn="l" defTabSz="584200" rtl="0" fontAlgn="auto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Sciences économi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ques et de gestion</a:t>
            </a:r>
          </a:p>
          <a:p>
            <a:pPr marL="571500" marR="0" indent="-571500" algn="l" defTabSz="584200" rtl="0" fontAlgn="auto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Droit</a:t>
            </a:r>
          </a:p>
          <a:p>
            <a:pPr marL="571500" marR="0" indent="-571500" algn="l" defTabSz="584200" rtl="0" fontAlgn="auto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  <a:endParaRPr kumimoji="0" lang="fr-FR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6504392" cy="110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>
                <a:latin typeface="Arial" charset="0"/>
                <a:ea typeface="Arial" charset="0"/>
                <a:cs typeface="Arial" charset="0"/>
              </a:rPr>
              <a:t>Une licence pluridisciplinaire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181" name="Shape 181"/>
          <p:cNvSpPr/>
          <p:nvPr/>
        </p:nvSpPr>
        <p:spPr>
          <a:xfrm>
            <a:off x="841805" y="2503806"/>
            <a:ext cx="65043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r>
              <a:rPr lang="fr-FR" sz="3600" dirty="0">
                <a:latin typeface="Arial" charset="0"/>
                <a:ea typeface="Arial" charset="0"/>
                <a:cs typeface="Arial" charset="0"/>
              </a:rPr>
              <a:t>Les débouchés</a:t>
            </a:r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67205" y="3657600"/>
            <a:ext cx="9375111" cy="455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1" spcCol="431116"/>
          <a:lstStyle/>
          <a:p>
            <a:pPr algn="just">
              <a:defRPr sz="1700">
                <a:solidFill>
                  <a:srgbClr val="53585F"/>
                </a:solidFill>
                <a:latin typeface="Averta-Regular"/>
                <a:ea typeface="Averta-Regular"/>
                <a:cs typeface="Averta-Regular"/>
                <a:sym typeface="Averta-Regular"/>
              </a:defRPr>
            </a:pP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75DBB4-3859-7143-BC89-57D8CEDA716E}"/>
              </a:ext>
            </a:extLst>
          </p:cNvPr>
          <p:cNvSpPr txBox="1"/>
          <p:nvPr/>
        </p:nvSpPr>
        <p:spPr>
          <a:xfrm>
            <a:off x="836787" y="3207958"/>
            <a:ext cx="11300808" cy="37805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Les spécialités de master existantes</a:t>
            </a:r>
            <a:r>
              <a:rPr kumimoji="0" lang="fr-FR" sz="32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à l’université et ailleurs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sz="3200" baseline="0" dirty="0">
                <a:latin typeface="Arial" panose="020B0604020202020204" pitchFamily="34" charset="0"/>
                <a:cs typeface="Arial" panose="020B0604020202020204" pitchFamily="34" charset="0"/>
              </a:rPr>
              <a:t>Les licences professionnelles de l’université (hôtellerie et restauration de luxe, gestion des associations, comptabilité)</a:t>
            </a:r>
            <a:endParaRPr kumimoji="0" lang="fr-FR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Insertion professionnelle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81">
            <a:extLst>
              <a:ext uri="{FF2B5EF4-FFF2-40B4-BE49-F238E27FC236}">
                <a16:creationId xmlns:a16="http://schemas.microsoft.com/office/drawing/2014/main" id="{1644F809-9575-6144-9688-530194223A68}"/>
              </a:ext>
            </a:extLst>
          </p:cNvPr>
          <p:cNvSpPr/>
          <p:nvPr/>
        </p:nvSpPr>
        <p:spPr>
          <a:xfrm>
            <a:off x="900105" y="5897088"/>
            <a:ext cx="59438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80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6504392" cy="110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>
                <a:latin typeface="Arial" charset="0"/>
                <a:ea typeface="Arial" charset="0"/>
                <a:cs typeface="Arial" charset="0"/>
              </a:rPr>
              <a:t>L’organisation de la licence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181" name="Shape 181"/>
          <p:cNvSpPr/>
          <p:nvPr/>
        </p:nvSpPr>
        <p:spPr>
          <a:xfrm>
            <a:off x="841805" y="2503806"/>
            <a:ext cx="65043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r>
              <a:rPr lang="fr-FR" sz="3600" dirty="0">
                <a:latin typeface="Arial" charset="0"/>
                <a:ea typeface="Arial" charset="0"/>
                <a:cs typeface="Arial" charset="0"/>
              </a:rPr>
              <a:t>Les 3 années de la licence</a:t>
            </a:r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67205" y="3657600"/>
            <a:ext cx="9375111" cy="455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1" spcCol="431116"/>
          <a:lstStyle/>
          <a:p>
            <a:pPr algn="just">
              <a:defRPr sz="1700">
                <a:solidFill>
                  <a:srgbClr val="53585F"/>
                </a:solidFill>
                <a:latin typeface="Averta-Regular"/>
                <a:ea typeface="Averta-Regular"/>
                <a:cs typeface="Averta-Regular"/>
                <a:sym typeface="Averta-Regular"/>
              </a:defRPr>
            </a:pP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75DBB4-3859-7143-BC89-57D8CEDA716E}"/>
              </a:ext>
            </a:extLst>
          </p:cNvPr>
          <p:cNvSpPr txBox="1"/>
          <p:nvPr/>
        </p:nvSpPr>
        <p:spPr>
          <a:xfrm>
            <a:off x="836786" y="3917345"/>
            <a:ext cx="9971121" cy="18107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L1 : un programme commun à tous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L2 : choix de deux enseignements de spécialisation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L3 : spécialisation intégrale</a:t>
            </a:r>
            <a:endParaRPr kumimoji="0" lang="fr-FR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2" name="Shape 181">
            <a:extLst>
              <a:ext uri="{FF2B5EF4-FFF2-40B4-BE49-F238E27FC236}">
                <a16:creationId xmlns:a16="http://schemas.microsoft.com/office/drawing/2014/main" id="{1644F809-9575-6144-9688-530194223A68}"/>
              </a:ext>
            </a:extLst>
          </p:cNvPr>
          <p:cNvSpPr/>
          <p:nvPr/>
        </p:nvSpPr>
        <p:spPr>
          <a:xfrm>
            <a:off x="900105" y="5897088"/>
            <a:ext cx="59438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07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6504392" cy="110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>
                <a:latin typeface="Arial" charset="0"/>
                <a:ea typeface="Arial" charset="0"/>
                <a:cs typeface="Arial" charset="0"/>
              </a:rPr>
              <a:t>L’organisation de la licence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181" name="Shape 181"/>
          <p:cNvSpPr/>
          <p:nvPr/>
        </p:nvSpPr>
        <p:spPr>
          <a:xfrm>
            <a:off x="1397165" y="5419011"/>
            <a:ext cx="66832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r>
              <a:rPr lang="fr-FR" sz="3600" dirty="0">
                <a:latin typeface="Arial" charset="0"/>
                <a:ea typeface="Arial" charset="0"/>
                <a:cs typeface="Arial" charset="0"/>
              </a:rPr>
              <a:t>Trois itinéraires pédagogiques</a:t>
            </a:r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67205" y="3657600"/>
            <a:ext cx="9375111" cy="455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1" spcCol="431116"/>
          <a:lstStyle/>
          <a:p>
            <a:pPr algn="just">
              <a:defRPr sz="1700">
                <a:solidFill>
                  <a:srgbClr val="53585F"/>
                </a:solidFill>
                <a:latin typeface="Averta-Regular"/>
                <a:ea typeface="Averta-Regular"/>
                <a:cs typeface="Averta-Regular"/>
                <a:sym typeface="Averta-Regular"/>
              </a:defRPr>
            </a:pP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75DBB4-3859-7143-BC89-57D8CEDA716E}"/>
              </a:ext>
            </a:extLst>
          </p:cNvPr>
          <p:cNvSpPr txBox="1"/>
          <p:nvPr/>
        </p:nvSpPr>
        <p:spPr>
          <a:xfrm>
            <a:off x="1022767" y="6520073"/>
            <a:ext cx="9851200" cy="18107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Commerce international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Management des organisations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Ressources humaines</a:t>
            </a:r>
          </a:p>
        </p:txBody>
      </p:sp>
      <p:sp>
        <p:nvSpPr>
          <p:cNvPr id="12" name="Shape 181">
            <a:extLst>
              <a:ext uri="{FF2B5EF4-FFF2-40B4-BE49-F238E27FC236}">
                <a16:creationId xmlns:a16="http://schemas.microsoft.com/office/drawing/2014/main" id="{1644F809-9575-6144-9688-530194223A68}"/>
              </a:ext>
            </a:extLst>
          </p:cNvPr>
          <p:cNvSpPr/>
          <p:nvPr/>
        </p:nvSpPr>
        <p:spPr>
          <a:xfrm>
            <a:off x="900105" y="5897088"/>
            <a:ext cx="59438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D9E4AE3-3400-D821-4CF7-3ABFEE806234}"/>
              </a:ext>
            </a:extLst>
          </p:cNvPr>
          <p:cNvSpPr txBox="1"/>
          <p:nvPr/>
        </p:nvSpPr>
        <p:spPr>
          <a:xfrm>
            <a:off x="1397165" y="1912685"/>
            <a:ext cx="438581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algn="l"/>
            <a:r>
              <a:rPr lang="fr-FR" dirty="0">
                <a:solidFill>
                  <a:srgbClr val="53585F"/>
                </a:solidFill>
                <a:latin typeface="Arial" charset="0"/>
                <a:cs typeface="Arial" charset="0"/>
                <a:sym typeface="Averta"/>
              </a:rPr>
              <a:t>Deux parcours en L3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3AF6D08-16BE-A610-190C-E92FA2F62C29}"/>
              </a:ext>
            </a:extLst>
          </p:cNvPr>
          <p:cNvSpPr txBox="1"/>
          <p:nvPr/>
        </p:nvSpPr>
        <p:spPr>
          <a:xfrm>
            <a:off x="900105" y="3066552"/>
            <a:ext cx="10687459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400" tIns="50800" rIns="50800" bIns="50800" numCol="1" spcCol="38100" rtlCol="0" anchor="ctr">
            <a:spAutoFit/>
          </a:bodyPr>
          <a:lstStyle/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Parcours Préparation aux Concours des Écoles de Management (en partenariat avec le lycée Bessières)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Parcours général</a:t>
            </a:r>
            <a:endParaRPr kumimoji="0" lang="fr-FR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49188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6504392" cy="110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>
                <a:latin typeface="Arial" charset="0"/>
                <a:ea typeface="Arial" charset="0"/>
                <a:cs typeface="Arial" charset="0"/>
              </a:rPr>
              <a:t>Les enseignements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181" name="Shape 181"/>
          <p:cNvSpPr/>
          <p:nvPr/>
        </p:nvSpPr>
        <p:spPr>
          <a:xfrm>
            <a:off x="841803" y="2534583"/>
            <a:ext cx="1164500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r>
              <a:rPr lang="fr-FR" sz="3200" dirty="0">
                <a:latin typeface="Arial" charset="0"/>
                <a:ea typeface="Arial" charset="0"/>
                <a:cs typeface="Arial" charset="0"/>
              </a:rPr>
              <a:t>Les différents types d’enseignement</a:t>
            </a:r>
            <a:endParaRPr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67205" y="3657600"/>
            <a:ext cx="9375111" cy="455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1" spcCol="431116"/>
          <a:lstStyle/>
          <a:p>
            <a:pPr algn="just">
              <a:defRPr sz="1700">
                <a:solidFill>
                  <a:srgbClr val="53585F"/>
                </a:solidFill>
                <a:latin typeface="Averta-Regular"/>
                <a:ea typeface="Averta-Regular"/>
                <a:cs typeface="Averta-Regular"/>
                <a:sym typeface="Averta-Regular"/>
              </a:defRPr>
            </a:pP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75DBB4-3859-7143-BC89-57D8CEDA716E}"/>
              </a:ext>
            </a:extLst>
          </p:cNvPr>
          <p:cNvSpPr txBox="1"/>
          <p:nvPr/>
        </p:nvSpPr>
        <p:spPr>
          <a:xfrm>
            <a:off x="841803" y="3638256"/>
            <a:ext cx="9851200" cy="35189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Les cours magistraux (CM)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Les</a:t>
            </a:r>
            <a:r>
              <a:rPr kumimoji="0" lang="fr-FR" sz="32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travaux dirigés (TD)</a:t>
            </a:r>
            <a:endParaRPr kumimoji="0" lang="fr-FR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Les cours d’ouverture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Les cours d’informatique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Les cours et TD de </a:t>
            </a:r>
            <a:r>
              <a:rPr lang="fr-FR" sz="3200" dirty="0" err="1">
                <a:latin typeface="Arial" panose="020B0604020202020204" pitchFamily="34" charset="0"/>
                <a:cs typeface="Arial" panose="020B0604020202020204" pitchFamily="34" charset="0"/>
              </a:rPr>
              <a:t>pré-professionalisation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Les TD de langues étrangères</a:t>
            </a:r>
          </a:p>
        </p:txBody>
      </p:sp>
      <p:sp>
        <p:nvSpPr>
          <p:cNvPr id="12" name="Shape 181">
            <a:extLst>
              <a:ext uri="{FF2B5EF4-FFF2-40B4-BE49-F238E27FC236}">
                <a16:creationId xmlns:a16="http://schemas.microsoft.com/office/drawing/2014/main" id="{1644F809-9575-6144-9688-530194223A68}"/>
              </a:ext>
            </a:extLst>
          </p:cNvPr>
          <p:cNvSpPr/>
          <p:nvPr/>
        </p:nvSpPr>
        <p:spPr>
          <a:xfrm>
            <a:off x="900105" y="5897088"/>
            <a:ext cx="59438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47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6504392" cy="110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>
                <a:latin typeface="Arial" charset="0"/>
                <a:ea typeface="Arial" charset="0"/>
                <a:cs typeface="Arial" charset="0"/>
              </a:rPr>
              <a:t>Les enseignements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181" name="Shape 181"/>
          <p:cNvSpPr/>
          <p:nvPr/>
        </p:nvSpPr>
        <p:spPr>
          <a:xfrm>
            <a:off x="841803" y="2534583"/>
            <a:ext cx="1164500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r>
              <a:rPr lang="fr-FR" sz="3200" dirty="0">
                <a:latin typeface="Arial" charset="0"/>
                <a:ea typeface="Arial" charset="0"/>
                <a:cs typeface="Arial" charset="0"/>
              </a:rPr>
              <a:t>La première année d’AES : 1</a:t>
            </a:r>
            <a:r>
              <a:rPr lang="fr-FR" sz="3200" baseline="30000" dirty="0">
                <a:latin typeface="Arial" charset="0"/>
                <a:ea typeface="Arial" charset="0"/>
                <a:cs typeface="Arial" charset="0"/>
              </a:rPr>
              <a:t>er</a:t>
            </a:r>
            <a:r>
              <a:rPr lang="fr-FR" sz="3200" dirty="0">
                <a:latin typeface="Arial" charset="0"/>
                <a:ea typeface="Arial" charset="0"/>
                <a:cs typeface="Arial" charset="0"/>
              </a:rPr>
              <a:t> semestre</a:t>
            </a:r>
            <a:endParaRPr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67205" y="3657600"/>
            <a:ext cx="9375111" cy="455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1" spcCol="431116"/>
          <a:lstStyle/>
          <a:p>
            <a:pPr algn="just">
              <a:defRPr sz="1700">
                <a:solidFill>
                  <a:srgbClr val="53585F"/>
                </a:solidFill>
                <a:latin typeface="Averta-Regular"/>
                <a:ea typeface="Averta-Regular"/>
                <a:cs typeface="Averta-Regular"/>
                <a:sym typeface="Averta-Regular"/>
              </a:defRPr>
            </a:pP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Shape 181">
            <a:extLst>
              <a:ext uri="{FF2B5EF4-FFF2-40B4-BE49-F238E27FC236}">
                <a16:creationId xmlns:a16="http://schemas.microsoft.com/office/drawing/2014/main" id="{1644F809-9575-6144-9688-530194223A68}"/>
              </a:ext>
            </a:extLst>
          </p:cNvPr>
          <p:cNvSpPr/>
          <p:nvPr/>
        </p:nvSpPr>
        <p:spPr>
          <a:xfrm>
            <a:off x="900105" y="5897088"/>
            <a:ext cx="59438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4DBEE6D-64C9-3A40-983C-FDA3D1FF5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27012"/>
              </p:ext>
            </p:extLst>
          </p:nvPr>
        </p:nvGraphicFramePr>
        <p:xfrm>
          <a:off x="1134544" y="3906928"/>
          <a:ext cx="10970151" cy="3980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27482">
                  <a:extLst>
                    <a:ext uri="{9D8B030D-6E8A-4147-A177-3AD203B41FA5}">
                      <a16:colId xmlns:a16="http://schemas.microsoft.com/office/drawing/2014/main" val="2352452980"/>
                    </a:ext>
                  </a:extLst>
                </a:gridCol>
                <a:gridCol w="6642669">
                  <a:extLst>
                    <a:ext uri="{9D8B030D-6E8A-4147-A177-3AD203B41FA5}">
                      <a16:colId xmlns:a16="http://schemas.microsoft.com/office/drawing/2014/main" val="3351846637"/>
                    </a:ext>
                  </a:extLst>
                </a:gridCol>
              </a:tblGrid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Enseignements fondamentaux  S1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au droit civil 1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7248586"/>
                  </a:ext>
                </a:extLst>
              </a:tr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à la gestion 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8852506"/>
                  </a:ext>
                </a:extLst>
              </a:tr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à la psychologie sociale 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276298"/>
                  </a:ext>
                </a:extLst>
              </a:tr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Histoire contemporaine : Travail et société (XIX-XX siècle)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5523515"/>
                  </a:ext>
                </a:extLst>
              </a:tr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à l'analyse économique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154337"/>
                  </a:ext>
                </a:extLst>
              </a:tr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linguistiques 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 LANSAD</a:t>
                      </a:r>
                      <a:endParaRPr lang="fr-FR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247648"/>
                  </a:ext>
                </a:extLst>
              </a:tr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 et expérience de l'étudiant 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 SI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085347"/>
                  </a:ext>
                </a:extLst>
              </a:tr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transversales et outils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Grands repères 1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1984300"/>
                  </a:ext>
                </a:extLst>
              </a:tr>
              <a:tr h="39539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Maîtrise de la langue française</a:t>
                      </a:r>
                      <a:endParaRPr lang="fr-FR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8508365"/>
                  </a:ext>
                </a:extLst>
              </a:tr>
              <a:tr h="42175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Méthodologie du travail universitaire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7481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891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6504392" cy="110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>
                <a:latin typeface="Arial" charset="0"/>
                <a:ea typeface="Arial" charset="0"/>
                <a:cs typeface="Arial" charset="0"/>
              </a:rPr>
              <a:t>Les enseignements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181" name="Shape 181"/>
          <p:cNvSpPr/>
          <p:nvPr/>
        </p:nvSpPr>
        <p:spPr>
          <a:xfrm>
            <a:off x="841803" y="2534583"/>
            <a:ext cx="1164500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r>
              <a:rPr lang="fr-FR" sz="3200" dirty="0">
                <a:latin typeface="Arial" charset="0"/>
                <a:ea typeface="Arial" charset="0"/>
                <a:cs typeface="Arial" charset="0"/>
              </a:rPr>
              <a:t>La première année d’AES : 2</a:t>
            </a:r>
            <a:r>
              <a:rPr lang="fr-FR" sz="3200" baseline="30000" dirty="0">
                <a:latin typeface="Arial" charset="0"/>
                <a:ea typeface="Arial" charset="0"/>
                <a:cs typeface="Arial" charset="0"/>
              </a:rPr>
              <a:t>ème</a:t>
            </a:r>
            <a:r>
              <a:rPr lang="fr-FR" sz="3200" dirty="0">
                <a:latin typeface="Arial" charset="0"/>
                <a:ea typeface="Arial" charset="0"/>
                <a:cs typeface="Arial" charset="0"/>
              </a:rPr>
              <a:t> semestre</a:t>
            </a:r>
            <a:endParaRPr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67205" y="3657600"/>
            <a:ext cx="9375111" cy="455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1" spcCol="431116"/>
          <a:lstStyle/>
          <a:p>
            <a:pPr algn="just">
              <a:defRPr sz="1700">
                <a:solidFill>
                  <a:srgbClr val="53585F"/>
                </a:solidFill>
                <a:latin typeface="Averta-Regular"/>
                <a:ea typeface="Averta-Regular"/>
                <a:cs typeface="Averta-Regular"/>
                <a:sym typeface="Averta-Regular"/>
              </a:defRPr>
            </a:pP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Shape 181">
            <a:extLst>
              <a:ext uri="{FF2B5EF4-FFF2-40B4-BE49-F238E27FC236}">
                <a16:creationId xmlns:a16="http://schemas.microsoft.com/office/drawing/2014/main" id="{1644F809-9575-6144-9688-530194223A68}"/>
              </a:ext>
            </a:extLst>
          </p:cNvPr>
          <p:cNvSpPr/>
          <p:nvPr/>
        </p:nvSpPr>
        <p:spPr>
          <a:xfrm>
            <a:off x="900105" y="5897088"/>
            <a:ext cx="59438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4DBEE6D-64C9-3A40-983C-FDA3D1FF5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40669"/>
              </p:ext>
            </p:extLst>
          </p:nvPr>
        </p:nvGraphicFramePr>
        <p:xfrm>
          <a:off x="900105" y="3787147"/>
          <a:ext cx="10328198" cy="36558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81561">
                  <a:extLst>
                    <a:ext uri="{9D8B030D-6E8A-4147-A177-3AD203B41FA5}">
                      <a16:colId xmlns:a16="http://schemas.microsoft.com/office/drawing/2014/main" val="2352452980"/>
                    </a:ext>
                  </a:extLst>
                </a:gridCol>
                <a:gridCol w="6146637">
                  <a:extLst>
                    <a:ext uri="{9D8B030D-6E8A-4147-A177-3AD203B41FA5}">
                      <a16:colId xmlns:a16="http://schemas.microsoft.com/office/drawing/2014/main" val="3351846637"/>
                    </a:ext>
                  </a:extLst>
                </a:gridCol>
              </a:tblGrid>
              <a:tr h="4532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Enseignements fondamentaux S2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droit civil 2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793757"/>
                  </a:ext>
                </a:extLst>
              </a:tr>
              <a:tr h="4532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 à la comptabilité</a:t>
                      </a:r>
                      <a:endParaRPr lang="fr-FR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5408883"/>
                  </a:ext>
                </a:extLst>
              </a:tr>
              <a:tr h="4532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Macroéconomie</a:t>
                      </a:r>
                      <a:endParaRPr lang="fr-FR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105175"/>
                  </a:ext>
                </a:extLst>
              </a:tr>
              <a:tr h="4532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Droit constitutionnel</a:t>
                      </a:r>
                      <a:endParaRPr lang="fr-FR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8572398"/>
                  </a:ext>
                </a:extLst>
              </a:tr>
              <a:tr h="4532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Sociologie : questions de société 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457888"/>
                  </a:ext>
                </a:extLst>
              </a:tr>
              <a:tr h="4532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linguistiques 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 LANSAD</a:t>
                      </a:r>
                      <a:endParaRPr lang="fr-FR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6637387"/>
                  </a:ext>
                </a:extLst>
              </a:tr>
              <a:tr h="45321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 et expérience de l'étudiant 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Connaissance de soi et des métiers </a:t>
                      </a:r>
                      <a:endParaRPr lang="fr-FR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325935"/>
                  </a:ext>
                </a:extLst>
              </a:tr>
              <a:tr h="48342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transversales et outils</a:t>
                      </a:r>
                      <a:endParaRPr lang="fr-FR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Grands repères 2</a:t>
                      </a:r>
                      <a:endParaRPr lang="fr-FR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8768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544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2850629" y="2627138"/>
            <a:ext cx="6967928" cy="81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sz="4800" dirty="0">
                <a:latin typeface="Arial" charset="0"/>
                <a:ea typeface="Arial" charset="0"/>
                <a:cs typeface="Arial" charset="0"/>
              </a:rPr>
              <a:t>Merci pour votre écoute !</a:t>
            </a:r>
            <a:endParaRPr sz="4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2112429" y="3657600"/>
            <a:ext cx="8779942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endParaRPr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67205" y="3657600"/>
            <a:ext cx="9375111" cy="455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1" spcCol="431116"/>
          <a:lstStyle/>
          <a:p>
            <a:pPr algn="just">
              <a:defRPr sz="1700">
                <a:solidFill>
                  <a:srgbClr val="53585F"/>
                </a:solidFill>
                <a:latin typeface="Averta-Regular"/>
                <a:ea typeface="Averta-Regular"/>
                <a:cs typeface="Averta-Regular"/>
                <a:sym typeface="Averta-Regular"/>
              </a:defRPr>
            </a:pP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Shape 181">
            <a:extLst>
              <a:ext uri="{FF2B5EF4-FFF2-40B4-BE49-F238E27FC236}">
                <a16:creationId xmlns:a16="http://schemas.microsoft.com/office/drawing/2014/main" id="{1644F809-9575-6144-9688-530194223A68}"/>
              </a:ext>
            </a:extLst>
          </p:cNvPr>
          <p:cNvSpPr/>
          <p:nvPr/>
        </p:nvSpPr>
        <p:spPr>
          <a:xfrm>
            <a:off x="900105" y="5897088"/>
            <a:ext cx="594389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>
                <a:solidFill>
                  <a:srgbClr val="53585F"/>
                </a:solidFill>
                <a:latin typeface="Averta"/>
                <a:ea typeface="Averta"/>
                <a:cs typeface="Averta"/>
                <a:sym typeface="Averta"/>
              </a:defRPr>
            </a:lvl1pPr>
          </a:lstStyle>
          <a:p>
            <a:endParaRPr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2074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owerpoint - Modèle charté v01" id="{4E2FE131-E59A-784A-8149-B8863FA533E2}" vid="{514DFE5E-8C0E-F743-8373-327A9CB40AD5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155</TotalTime>
  <Words>312</Words>
  <Application>Microsoft Macintosh PowerPoint</Application>
  <PresentationFormat>Personnalisé</PresentationFormat>
  <Paragraphs>83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Helvetica</vt:lpstr>
      <vt:lpstr>Helvetica Light</vt:lpstr>
      <vt:lpstr>Helvetica Neue</vt:lpstr>
      <vt:lpstr>Wingdings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Braun Alice</dc:creator>
  <cp:lastModifiedBy>Braun Alice</cp:lastModifiedBy>
  <cp:revision>3</cp:revision>
  <cp:lastPrinted>2017-01-23T15:11:16Z</cp:lastPrinted>
  <dcterms:created xsi:type="dcterms:W3CDTF">2021-03-02T15:14:18Z</dcterms:created>
  <dcterms:modified xsi:type="dcterms:W3CDTF">2024-02-06T13:07:41Z</dcterms:modified>
</cp:coreProperties>
</file>