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61" r:id="rId2"/>
    <p:sldId id="374" r:id="rId3"/>
    <p:sldId id="375" r:id="rId4"/>
    <p:sldId id="262" r:id="rId5"/>
    <p:sldId id="376" r:id="rId6"/>
    <p:sldId id="363" r:id="rId7"/>
    <p:sldId id="377" r:id="rId8"/>
    <p:sldId id="335" r:id="rId9"/>
    <p:sldId id="263" r:id="rId10"/>
    <p:sldId id="361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7C80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C2ED78-DC9B-40E3-9529-9F5614AC7632}" v="9" dt="2024-02-07T08:46:44.6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19" autoAdjust="0"/>
    <p:restoredTop sz="94660"/>
  </p:normalViewPr>
  <p:slideViewPr>
    <p:cSldViewPr>
      <p:cViewPr varScale="1">
        <p:scale>
          <a:sx n="72" d="100"/>
          <a:sy n="72" d="100"/>
        </p:scale>
        <p:origin x="1314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chaton Audrey" userId="fd75c52e-fb5f-47a3-a197-5b5de49a6511" providerId="ADAL" clId="{1AC2ED78-DC9B-40E3-9529-9F5614AC7632}"/>
    <pc:docChg chg="undo custSel addSld delSld modSld sldOrd">
      <pc:chgData name="Bochaton Audrey" userId="fd75c52e-fb5f-47a3-a197-5b5de49a6511" providerId="ADAL" clId="{1AC2ED78-DC9B-40E3-9529-9F5614AC7632}" dt="2024-02-07T08:48:47.782" v="153" actId="1076"/>
      <pc:docMkLst>
        <pc:docMk/>
      </pc:docMkLst>
      <pc:sldChg chg="del">
        <pc:chgData name="Bochaton Audrey" userId="fd75c52e-fb5f-47a3-a197-5b5de49a6511" providerId="ADAL" clId="{1AC2ED78-DC9B-40E3-9529-9F5614AC7632}" dt="2024-02-07T08:38:12.258" v="68" actId="47"/>
        <pc:sldMkLst>
          <pc:docMk/>
          <pc:sldMk cId="1339617721" sldId="256"/>
        </pc:sldMkLst>
      </pc:sldChg>
      <pc:sldChg chg="modSp mod">
        <pc:chgData name="Bochaton Audrey" userId="fd75c52e-fb5f-47a3-a197-5b5de49a6511" providerId="ADAL" clId="{1AC2ED78-DC9B-40E3-9529-9F5614AC7632}" dt="2024-02-07T08:38:43.444" v="70" actId="6549"/>
        <pc:sldMkLst>
          <pc:docMk/>
          <pc:sldMk cId="401008242" sldId="261"/>
        </pc:sldMkLst>
        <pc:spChg chg="mod">
          <ac:chgData name="Bochaton Audrey" userId="fd75c52e-fb5f-47a3-a197-5b5de49a6511" providerId="ADAL" clId="{1AC2ED78-DC9B-40E3-9529-9F5614AC7632}" dt="2024-02-07T08:38:43.444" v="70" actId="6549"/>
          <ac:spMkLst>
            <pc:docMk/>
            <pc:sldMk cId="401008242" sldId="261"/>
            <ac:spMk id="2" creationId="{00000000-0000-0000-0000-000000000000}"/>
          </ac:spMkLst>
        </pc:spChg>
      </pc:sldChg>
      <pc:sldChg chg="add">
        <pc:chgData name="Bochaton Audrey" userId="fd75c52e-fb5f-47a3-a197-5b5de49a6511" providerId="ADAL" clId="{1AC2ED78-DC9B-40E3-9529-9F5614AC7632}" dt="2024-02-07T08:33:57.361" v="19"/>
        <pc:sldMkLst>
          <pc:docMk/>
          <pc:sldMk cId="0" sldId="262"/>
        </pc:sldMkLst>
      </pc:sldChg>
      <pc:sldChg chg="modSp mod ord">
        <pc:chgData name="Bochaton Audrey" userId="fd75c52e-fb5f-47a3-a197-5b5de49a6511" providerId="ADAL" clId="{1AC2ED78-DC9B-40E3-9529-9F5614AC7632}" dt="2024-02-07T08:48:47.782" v="153" actId="1076"/>
        <pc:sldMkLst>
          <pc:docMk/>
          <pc:sldMk cId="1073852280" sldId="263"/>
        </pc:sldMkLst>
        <pc:spChg chg="mod">
          <ac:chgData name="Bochaton Audrey" userId="fd75c52e-fb5f-47a3-a197-5b5de49a6511" providerId="ADAL" clId="{1AC2ED78-DC9B-40E3-9529-9F5614AC7632}" dt="2024-02-07T08:37:09.593" v="60" actId="20577"/>
          <ac:spMkLst>
            <pc:docMk/>
            <pc:sldMk cId="1073852280" sldId="263"/>
            <ac:spMk id="4" creationId="{00000000-0000-0000-0000-000000000000}"/>
          </ac:spMkLst>
        </pc:spChg>
        <pc:spChg chg="mod">
          <ac:chgData name="Bochaton Audrey" userId="fd75c52e-fb5f-47a3-a197-5b5de49a6511" providerId="ADAL" clId="{1AC2ED78-DC9B-40E3-9529-9F5614AC7632}" dt="2024-02-07T08:48:47.782" v="153" actId="1076"/>
          <ac:spMkLst>
            <pc:docMk/>
            <pc:sldMk cId="1073852280" sldId="263"/>
            <ac:spMk id="5" creationId="{00000000-0000-0000-0000-000000000000}"/>
          </ac:spMkLst>
        </pc:spChg>
      </pc:sldChg>
      <pc:sldChg chg="del">
        <pc:chgData name="Bochaton Audrey" userId="fd75c52e-fb5f-47a3-a197-5b5de49a6511" providerId="ADAL" clId="{1AC2ED78-DC9B-40E3-9529-9F5614AC7632}" dt="2024-02-07T08:34:25.821" v="23" actId="47"/>
        <pc:sldMkLst>
          <pc:docMk/>
          <pc:sldMk cId="1280026069" sldId="266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1046388438" sldId="267"/>
        </pc:sldMkLst>
      </pc:sldChg>
      <pc:sldChg chg="del">
        <pc:chgData name="Bochaton Audrey" userId="fd75c52e-fb5f-47a3-a197-5b5de49a6511" providerId="ADAL" clId="{1AC2ED78-DC9B-40E3-9529-9F5614AC7632}" dt="2024-02-07T08:33:31.414" v="16" actId="47"/>
        <pc:sldMkLst>
          <pc:docMk/>
          <pc:sldMk cId="1762654293" sldId="269"/>
        </pc:sldMkLst>
      </pc:sldChg>
      <pc:sldChg chg="del">
        <pc:chgData name="Bochaton Audrey" userId="fd75c52e-fb5f-47a3-a197-5b5de49a6511" providerId="ADAL" clId="{1AC2ED78-DC9B-40E3-9529-9F5614AC7632}" dt="2024-02-07T08:34:24.335" v="22" actId="47"/>
        <pc:sldMkLst>
          <pc:docMk/>
          <pc:sldMk cId="1856529463" sldId="270"/>
        </pc:sldMkLst>
      </pc:sldChg>
      <pc:sldChg chg="del">
        <pc:chgData name="Bochaton Audrey" userId="fd75c52e-fb5f-47a3-a197-5b5de49a6511" providerId="ADAL" clId="{1AC2ED78-DC9B-40E3-9529-9F5614AC7632}" dt="2024-02-07T08:34:36.537" v="30" actId="47"/>
        <pc:sldMkLst>
          <pc:docMk/>
          <pc:sldMk cId="1581112288" sldId="271"/>
        </pc:sldMkLst>
      </pc:sldChg>
      <pc:sldChg chg="del">
        <pc:chgData name="Bochaton Audrey" userId="fd75c52e-fb5f-47a3-a197-5b5de49a6511" providerId="ADAL" clId="{1AC2ED78-DC9B-40E3-9529-9F5614AC7632}" dt="2024-02-07T08:34:27.306" v="24" actId="47"/>
        <pc:sldMkLst>
          <pc:docMk/>
          <pc:sldMk cId="2909398759" sldId="272"/>
        </pc:sldMkLst>
      </pc:sldChg>
      <pc:sldChg chg="del">
        <pc:chgData name="Bochaton Audrey" userId="fd75c52e-fb5f-47a3-a197-5b5de49a6511" providerId="ADAL" clId="{1AC2ED78-DC9B-40E3-9529-9F5614AC7632}" dt="2024-02-07T08:34:30.934" v="27" actId="47"/>
        <pc:sldMkLst>
          <pc:docMk/>
          <pc:sldMk cId="4264114911" sldId="274"/>
        </pc:sldMkLst>
      </pc:sldChg>
      <pc:sldChg chg="del">
        <pc:chgData name="Bochaton Audrey" userId="fd75c52e-fb5f-47a3-a197-5b5de49a6511" providerId="ADAL" clId="{1AC2ED78-DC9B-40E3-9529-9F5614AC7632}" dt="2024-02-07T08:34:29.544" v="26" actId="47"/>
        <pc:sldMkLst>
          <pc:docMk/>
          <pc:sldMk cId="2076824115" sldId="280"/>
        </pc:sldMkLst>
      </pc:sldChg>
      <pc:sldChg chg="del">
        <pc:chgData name="Bochaton Audrey" userId="fd75c52e-fb5f-47a3-a197-5b5de49a6511" providerId="ADAL" clId="{1AC2ED78-DC9B-40E3-9529-9F5614AC7632}" dt="2024-02-07T08:33:35.497" v="18" actId="47"/>
        <pc:sldMkLst>
          <pc:docMk/>
          <pc:sldMk cId="1821701048" sldId="283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2781580216" sldId="294"/>
        </pc:sldMkLst>
      </pc:sldChg>
      <pc:sldChg chg="del">
        <pc:chgData name="Bochaton Audrey" userId="fd75c52e-fb5f-47a3-a197-5b5de49a6511" providerId="ADAL" clId="{1AC2ED78-DC9B-40E3-9529-9F5614AC7632}" dt="2024-02-07T08:34:37.735" v="31" actId="47"/>
        <pc:sldMkLst>
          <pc:docMk/>
          <pc:sldMk cId="2597438477" sldId="302"/>
        </pc:sldMkLst>
      </pc:sldChg>
      <pc:sldChg chg="del">
        <pc:chgData name="Bochaton Audrey" userId="fd75c52e-fb5f-47a3-a197-5b5de49a6511" providerId="ADAL" clId="{1AC2ED78-DC9B-40E3-9529-9F5614AC7632}" dt="2024-02-07T08:34:38.639" v="32" actId="47"/>
        <pc:sldMkLst>
          <pc:docMk/>
          <pc:sldMk cId="1754434955" sldId="303"/>
        </pc:sldMkLst>
      </pc:sldChg>
      <pc:sldChg chg="del">
        <pc:chgData name="Bochaton Audrey" userId="fd75c52e-fb5f-47a3-a197-5b5de49a6511" providerId="ADAL" clId="{1AC2ED78-DC9B-40E3-9529-9F5614AC7632}" dt="2024-02-07T08:36:02.680" v="35" actId="47"/>
        <pc:sldMkLst>
          <pc:docMk/>
          <pc:sldMk cId="1104234970" sldId="304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428112761" sldId="305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4268350703" sldId="306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182000430" sldId="308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1149800175" sldId="309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527305337" sldId="312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2551458534" sldId="313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476522017" sldId="314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2087138476" sldId="318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1638364720" sldId="319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126897318" sldId="320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68729060" sldId="321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678268386" sldId="322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700403650" sldId="323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76554911" sldId="325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47583172" sldId="330"/>
        </pc:sldMkLst>
      </pc:sldChg>
      <pc:sldChg chg="ord">
        <pc:chgData name="Bochaton Audrey" userId="fd75c52e-fb5f-47a3-a197-5b5de49a6511" providerId="ADAL" clId="{1AC2ED78-DC9B-40E3-9529-9F5614AC7632}" dt="2024-02-07T08:36:11.171" v="37"/>
        <pc:sldMkLst>
          <pc:docMk/>
          <pc:sldMk cId="3428597111" sldId="335"/>
        </pc:sldMkLst>
      </pc:sldChg>
      <pc:sldChg chg="del">
        <pc:chgData name="Bochaton Audrey" userId="fd75c52e-fb5f-47a3-a197-5b5de49a6511" providerId="ADAL" clId="{1AC2ED78-DC9B-40E3-9529-9F5614AC7632}" dt="2024-02-07T08:37:58.797" v="67" actId="47"/>
        <pc:sldMkLst>
          <pc:docMk/>
          <pc:sldMk cId="2078375787" sldId="336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1263860894" sldId="337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2123320859" sldId="338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1085504782" sldId="341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08454945" sldId="342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296932369" sldId="343"/>
        </pc:sldMkLst>
      </pc:sldChg>
      <pc:sldChg chg="del">
        <pc:chgData name="Bochaton Audrey" userId="fd75c52e-fb5f-47a3-a197-5b5de49a6511" providerId="ADAL" clId="{1AC2ED78-DC9B-40E3-9529-9F5614AC7632}" dt="2024-02-07T08:34:27.949" v="25" actId="47"/>
        <pc:sldMkLst>
          <pc:docMk/>
          <pc:sldMk cId="3874470704" sldId="344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1412744129" sldId="351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877988684" sldId="352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2142388166" sldId="353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1914954988" sldId="354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435391311" sldId="355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215122801" sldId="356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1436609984" sldId="357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2585402682" sldId="358"/>
        </pc:sldMkLst>
      </pc:sldChg>
      <pc:sldChg chg="del">
        <pc:chgData name="Bochaton Audrey" userId="fd75c52e-fb5f-47a3-a197-5b5de49a6511" providerId="ADAL" clId="{1AC2ED78-DC9B-40E3-9529-9F5614AC7632}" dt="2024-02-07T08:35:03.635" v="33" actId="47"/>
        <pc:sldMkLst>
          <pc:docMk/>
          <pc:sldMk cId="3087263223" sldId="359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1569442987" sldId="360"/>
        </pc:sldMkLst>
      </pc:sldChg>
      <pc:sldChg chg="add del ord">
        <pc:chgData name="Bochaton Audrey" userId="fd75c52e-fb5f-47a3-a197-5b5de49a6511" providerId="ADAL" clId="{1AC2ED78-DC9B-40E3-9529-9F5614AC7632}" dt="2024-02-07T08:34:20.833" v="21"/>
        <pc:sldMkLst>
          <pc:docMk/>
          <pc:sldMk cId="802346852" sldId="361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171938209" sldId="362"/>
        </pc:sldMkLst>
      </pc:sldChg>
      <pc:sldChg chg="modSp add mod">
        <pc:chgData name="Bochaton Audrey" userId="fd75c52e-fb5f-47a3-a197-5b5de49a6511" providerId="ADAL" clId="{1AC2ED78-DC9B-40E3-9529-9F5614AC7632}" dt="2024-02-07T08:41:15.208" v="88" actId="5793"/>
        <pc:sldMkLst>
          <pc:docMk/>
          <pc:sldMk cId="476090140" sldId="363"/>
        </pc:sldMkLst>
        <pc:spChg chg="mod">
          <ac:chgData name="Bochaton Audrey" userId="fd75c52e-fb5f-47a3-a197-5b5de49a6511" providerId="ADAL" clId="{1AC2ED78-DC9B-40E3-9529-9F5614AC7632}" dt="2024-02-07T08:41:15.208" v="88" actId="5793"/>
          <ac:spMkLst>
            <pc:docMk/>
            <pc:sldMk cId="476090140" sldId="363"/>
            <ac:spMk id="7" creationId="{7046D8D5-0064-C088-985B-FBB24B568767}"/>
          </ac:spMkLst>
        </pc:spChg>
      </pc:sldChg>
      <pc:sldChg chg="del">
        <pc:chgData name="Bochaton Audrey" userId="fd75c52e-fb5f-47a3-a197-5b5de49a6511" providerId="ADAL" clId="{1AC2ED78-DC9B-40E3-9529-9F5614AC7632}" dt="2024-02-07T08:34:32.175" v="28" actId="47"/>
        <pc:sldMkLst>
          <pc:docMk/>
          <pc:sldMk cId="1094542466" sldId="364"/>
        </pc:sldMkLst>
      </pc:sldChg>
      <pc:sldChg chg="del">
        <pc:chgData name="Bochaton Audrey" userId="fd75c52e-fb5f-47a3-a197-5b5de49a6511" providerId="ADAL" clId="{1AC2ED78-DC9B-40E3-9529-9F5614AC7632}" dt="2024-02-07T08:34:33.919" v="29" actId="47"/>
        <pc:sldMkLst>
          <pc:docMk/>
          <pc:sldMk cId="2323366890" sldId="365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4038303305" sldId="367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2948549329" sldId="368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744848043" sldId="370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286383093" sldId="371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3859474274" sldId="372"/>
        </pc:sldMkLst>
      </pc:sldChg>
      <pc:sldChg chg="del">
        <pc:chgData name="Bochaton Audrey" userId="fd75c52e-fb5f-47a3-a197-5b5de49a6511" providerId="ADAL" clId="{1AC2ED78-DC9B-40E3-9529-9F5614AC7632}" dt="2024-02-07T08:35:20.738" v="34" actId="47"/>
        <pc:sldMkLst>
          <pc:docMk/>
          <pc:sldMk cId="749645449" sldId="373"/>
        </pc:sldMkLst>
      </pc:sldChg>
      <pc:sldChg chg="modSp add mod">
        <pc:chgData name="Bochaton Audrey" userId="fd75c52e-fb5f-47a3-a197-5b5de49a6511" providerId="ADAL" clId="{1AC2ED78-DC9B-40E3-9529-9F5614AC7632}" dt="2024-02-07T08:39:00.982" v="72" actId="20577"/>
        <pc:sldMkLst>
          <pc:docMk/>
          <pc:sldMk cId="3973993215" sldId="374"/>
        </pc:sldMkLst>
        <pc:spChg chg="mod">
          <ac:chgData name="Bochaton Audrey" userId="fd75c52e-fb5f-47a3-a197-5b5de49a6511" providerId="ADAL" clId="{1AC2ED78-DC9B-40E3-9529-9F5614AC7632}" dt="2024-02-07T08:39:00.982" v="72" actId="20577"/>
          <ac:spMkLst>
            <pc:docMk/>
            <pc:sldMk cId="3973993215" sldId="374"/>
            <ac:spMk id="3" creationId="{00000000-0000-0000-0000-000000000000}"/>
          </ac:spMkLst>
        </pc:spChg>
      </pc:sldChg>
      <pc:sldChg chg="modSp add mod">
        <pc:chgData name="Bochaton Audrey" userId="fd75c52e-fb5f-47a3-a197-5b5de49a6511" providerId="ADAL" clId="{1AC2ED78-DC9B-40E3-9529-9F5614AC7632}" dt="2024-02-07T08:48:13.469" v="151" actId="20577"/>
        <pc:sldMkLst>
          <pc:docMk/>
          <pc:sldMk cId="2801699804" sldId="375"/>
        </pc:sldMkLst>
        <pc:graphicFrameChg chg="mod modGraphic">
          <ac:chgData name="Bochaton Audrey" userId="fd75c52e-fb5f-47a3-a197-5b5de49a6511" providerId="ADAL" clId="{1AC2ED78-DC9B-40E3-9529-9F5614AC7632}" dt="2024-02-07T08:48:13.469" v="151" actId="20577"/>
          <ac:graphicFrameMkLst>
            <pc:docMk/>
            <pc:sldMk cId="2801699804" sldId="375"/>
            <ac:graphicFrameMk id="4" creationId="{00000000-0000-0000-0000-000000000000}"/>
          </ac:graphicFrameMkLst>
        </pc:graphicFrameChg>
      </pc:sldChg>
      <pc:sldChg chg="add">
        <pc:chgData name="Bochaton Audrey" userId="fd75c52e-fb5f-47a3-a197-5b5de49a6511" providerId="ADAL" clId="{1AC2ED78-DC9B-40E3-9529-9F5614AC7632}" dt="2024-02-07T08:33:57.361" v="19"/>
        <pc:sldMkLst>
          <pc:docMk/>
          <pc:sldMk cId="0" sldId="376"/>
        </pc:sldMkLst>
      </pc:sldChg>
      <pc:sldChg chg="addSp modSp add mod">
        <pc:chgData name="Bochaton Audrey" userId="fd75c52e-fb5f-47a3-a197-5b5de49a6511" providerId="ADAL" clId="{1AC2ED78-DC9B-40E3-9529-9F5614AC7632}" dt="2024-02-07T08:40:58.805" v="85" actId="403"/>
        <pc:sldMkLst>
          <pc:docMk/>
          <pc:sldMk cId="3314021818" sldId="377"/>
        </pc:sldMkLst>
        <pc:spChg chg="add mod">
          <ac:chgData name="Bochaton Audrey" userId="fd75c52e-fb5f-47a3-a197-5b5de49a6511" providerId="ADAL" clId="{1AC2ED78-DC9B-40E3-9529-9F5614AC7632}" dt="2024-02-07T08:40:58.805" v="85" actId="403"/>
          <ac:spMkLst>
            <pc:docMk/>
            <pc:sldMk cId="3314021818" sldId="377"/>
            <ac:spMk id="3" creationId="{6DB2850C-9C85-12D2-BD14-8F6E7385BD4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7054BF-9A4A-4127-A176-62E104A6CF6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7265AD9B-BC63-4344-A667-9DC454BD00DA}">
      <dgm:prSet phldrT="[Texte]" custT="1"/>
      <dgm:spPr/>
      <dgm:t>
        <a:bodyPr/>
        <a:lstStyle/>
        <a:p>
          <a:r>
            <a:rPr lang="fr-FR" sz="2400" b="1" dirty="0"/>
            <a:t>Université</a:t>
          </a:r>
        </a:p>
        <a:p>
          <a:r>
            <a:rPr lang="fr-FR" sz="1300" dirty="0"/>
            <a:t>Paris Nanterre</a:t>
          </a:r>
        </a:p>
      </dgm:t>
    </dgm:pt>
    <dgm:pt modelId="{E008AB35-1DB5-4141-A1AF-771DB169C261}" type="parTrans" cxnId="{EF7DB483-6514-4044-BAF6-CA9FB3BAF5AC}">
      <dgm:prSet/>
      <dgm:spPr/>
      <dgm:t>
        <a:bodyPr/>
        <a:lstStyle/>
        <a:p>
          <a:endParaRPr lang="fr-FR"/>
        </a:p>
      </dgm:t>
    </dgm:pt>
    <dgm:pt modelId="{030AE69B-DA2C-459A-BBEF-96E82656B459}" type="sibTrans" cxnId="{EF7DB483-6514-4044-BAF6-CA9FB3BAF5AC}">
      <dgm:prSet/>
      <dgm:spPr/>
      <dgm:t>
        <a:bodyPr/>
        <a:lstStyle/>
        <a:p>
          <a:endParaRPr lang="fr-FR"/>
        </a:p>
      </dgm:t>
    </dgm:pt>
    <dgm:pt modelId="{E8B6C6FC-ECF7-464A-81DC-24AD8D1609AC}">
      <dgm:prSet phldrT="[Texte]" custT="1"/>
      <dgm:spPr/>
      <dgm:t>
        <a:bodyPr/>
        <a:lstStyle/>
        <a:p>
          <a:r>
            <a:rPr lang="fr-FR" sz="2400" b="1" dirty="0"/>
            <a:t>UFR</a:t>
          </a:r>
          <a:r>
            <a:rPr lang="fr-FR" sz="1300" dirty="0"/>
            <a:t> (Unité de formation et de Recherche)</a:t>
          </a:r>
        </a:p>
        <a:p>
          <a:r>
            <a:rPr lang="fr-FR" sz="1300" b="1" dirty="0"/>
            <a:t>SSA </a:t>
          </a:r>
          <a:r>
            <a:rPr lang="fr-FR" sz="1300" dirty="0"/>
            <a:t>(Sciences Sociales et Administration)</a:t>
          </a:r>
        </a:p>
      </dgm:t>
    </dgm:pt>
    <dgm:pt modelId="{C1481BCD-9A4B-48DA-A53A-6F8809C488A4}" type="parTrans" cxnId="{CEE99BB8-9C27-4C66-9C1C-5152DE5C4CCD}">
      <dgm:prSet/>
      <dgm:spPr/>
      <dgm:t>
        <a:bodyPr/>
        <a:lstStyle/>
        <a:p>
          <a:endParaRPr lang="fr-FR"/>
        </a:p>
      </dgm:t>
    </dgm:pt>
    <dgm:pt modelId="{3F501121-7E19-4337-B474-1331C674E0FD}" type="sibTrans" cxnId="{CEE99BB8-9C27-4C66-9C1C-5152DE5C4CCD}">
      <dgm:prSet/>
      <dgm:spPr/>
      <dgm:t>
        <a:bodyPr/>
        <a:lstStyle/>
        <a:p>
          <a:endParaRPr lang="fr-FR"/>
        </a:p>
      </dgm:t>
    </dgm:pt>
    <dgm:pt modelId="{ED19C5EF-7364-4643-8A70-574B04260D14}">
      <dgm:prSet phldrT="[Texte]" custT="1"/>
      <dgm:spPr/>
      <dgm:t>
        <a:bodyPr/>
        <a:lstStyle/>
        <a:p>
          <a:r>
            <a:rPr lang="fr-FR" sz="2400" b="1" dirty="0"/>
            <a:t>Département</a:t>
          </a:r>
        </a:p>
        <a:p>
          <a:r>
            <a:rPr lang="fr-FR" sz="1700" b="1" dirty="0"/>
            <a:t>Géographie-Aménagement</a:t>
          </a:r>
        </a:p>
      </dgm:t>
    </dgm:pt>
    <dgm:pt modelId="{994AFDE2-2597-4F7B-AAC9-95E5314D5C14}" type="parTrans" cxnId="{F6411623-56B2-407C-AAEE-A8B625DB1FFB}">
      <dgm:prSet/>
      <dgm:spPr/>
      <dgm:t>
        <a:bodyPr/>
        <a:lstStyle/>
        <a:p>
          <a:endParaRPr lang="fr-FR"/>
        </a:p>
      </dgm:t>
    </dgm:pt>
    <dgm:pt modelId="{D6F18357-0F54-4093-9534-8681F51DADCD}" type="sibTrans" cxnId="{F6411623-56B2-407C-AAEE-A8B625DB1FFB}">
      <dgm:prSet/>
      <dgm:spPr/>
      <dgm:t>
        <a:bodyPr/>
        <a:lstStyle/>
        <a:p>
          <a:endParaRPr lang="fr-FR"/>
        </a:p>
      </dgm:t>
    </dgm:pt>
    <dgm:pt modelId="{9D92964B-373A-4685-BF67-4FC512BD48D5}" type="pres">
      <dgm:prSet presAssocID="{647054BF-9A4A-4127-A176-62E104A6CF6A}" presName="compositeShape" presStyleCnt="0">
        <dgm:presLayoutVars>
          <dgm:dir/>
          <dgm:resizeHandles/>
        </dgm:presLayoutVars>
      </dgm:prSet>
      <dgm:spPr/>
    </dgm:pt>
    <dgm:pt modelId="{4E7712F5-7849-4E97-843F-CF2091176739}" type="pres">
      <dgm:prSet presAssocID="{647054BF-9A4A-4127-A176-62E104A6CF6A}" presName="pyramid" presStyleLbl="node1" presStyleIdx="0" presStyleCnt="1" custLinFactNeighborX="13617" custLinFactNeighborY="10631"/>
      <dgm:spPr/>
    </dgm:pt>
    <dgm:pt modelId="{0AE8F7A1-3E0D-495C-8518-A203CE64EFF4}" type="pres">
      <dgm:prSet presAssocID="{647054BF-9A4A-4127-A176-62E104A6CF6A}" presName="theList" presStyleCnt="0"/>
      <dgm:spPr/>
    </dgm:pt>
    <dgm:pt modelId="{79824F61-121B-4950-A95C-9EEC683336C7}" type="pres">
      <dgm:prSet presAssocID="{7265AD9B-BC63-4344-A667-9DC454BD00DA}" presName="aNode" presStyleLbl="fgAcc1" presStyleIdx="0" presStyleCnt="3" custScaleX="109710">
        <dgm:presLayoutVars>
          <dgm:bulletEnabled val="1"/>
        </dgm:presLayoutVars>
      </dgm:prSet>
      <dgm:spPr/>
    </dgm:pt>
    <dgm:pt modelId="{A3609D27-689E-4DB9-8103-A758AFEC98A4}" type="pres">
      <dgm:prSet presAssocID="{7265AD9B-BC63-4344-A667-9DC454BD00DA}" presName="aSpace" presStyleCnt="0"/>
      <dgm:spPr/>
    </dgm:pt>
    <dgm:pt modelId="{0E02FCAC-27F1-4F2F-A142-C3B0365817C9}" type="pres">
      <dgm:prSet presAssocID="{E8B6C6FC-ECF7-464A-81DC-24AD8D1609AC}" presName="aNode" presStyleLbl="fgAcc1" presStyleIdx="1" presStyleCnt="3" custScaleX="109710">
        <dgm:presLayoutVars>
          <dgm:bulletEnabled val="1"/>
        </dgm:presLayoutVars>
      </dgm:prSet>
      <dgm:spPr/>
    </dgm:pt>
    <dgm:pt modelId="{81BEA882-40FA-456F-A078-86F633A84197}" type="pres">
      <dgm:prSet presAssocID="{E8B6C6FC-ECF7-464A-81DC-24AD8D1609AC}" presName="aSpace" presStyleCnt="0"/>
      <dgm:spPr/>
    </dgm:pt>
    <dgm:pt modelId="{6E216573-C989-4BFA-81ED-8AA15A3A4535}" type="pres">
      <dgm:prSet presAssocID="{ED19C5EF-7364-4643-8A70-574B04260D14}" presName="aNode" presStyleLbl="fgAcc1" presStyleIdx="2" presStyleCnt="3" custScaleX="110108">
        <dgm:presLayoutVars>
          <dgm:bulletEnabled val="1"/>
        </dgm:presLayoutVars>
      </dgm:prSet>
      <dgm:spPr/>
    </dgm:pt>
    <dgm:pt modelId="{C184F762-3465-4C3E-B2B8-260BC909BD7F}" type="pres">
      <dgm:prSet presAssocID="{ED19C5EF-7364-4643-8A70-574B04260D14}" presName="aSpace" presStyleCnt="0"/>
      <dgm:spPr/>
    </dgm:pt>
  </dgm:ptLst>
  <dgm:cxnLst>
    <dgm:cxn modelId="{F6411623-56B2-407C-AAEE-A8B625DB1FFB}" srcId="{647054BF-9A4A-4127-A176-62E104A6CF6A}" destId="{ED19C5EF-7364-4643-8A70-574B04260D14}" srcOrd="2" destOrd="0" parTransId="{994AFDE2-2597-4F7B-AAC9-95E5314D5C14}" sibTransId="{D6F18357-0F54-4093-9534-8681F51DADCD}"/>
    <dgm:cxn modelId="{08C3E826-B2EE-4DCC-83E1-D56895257E7B}" type="presOf" srcId="{ED19C5EF-7364-4643-8A70-574B04260D14}" destId="{6E216573-C989-4BFA-81ED-8AA15A3A4535}" srcOrd="0" destOrd="0" presId="urn:microsoft.com/office/officeart/2005/8/layout/pyramid2"/>
    <dgm:cxn modelId="{8BEA756C-977F-4ADF-9608-6ABB7252CDFC}" type="presOf" srcId="{E8B6C6FC-ECF7-464A-81DC-24AD8D1609AC}" destId="{0E02FCAC-27F1-4F2F-A142-C3B0365817C9}" srcOrd="0" destOrd="0" presId="urn:microsoft.com/office/officeart/2005/8/layout/pyramid2"/>
    <dgm:cxn modelId="{EF7DB483-6514-4044-BAF6-CA9FB3BAF5AC}" srcId="{647054BF-9A4A-4127-A176-62E104A6CF6A}" destId="{7265AD9B-BC63-4344-A667-9DC454BD00DA}" srcOrd="0" destOrd="0" parTransId="{E008AB35-1DB5-4141-A1AF-771DB169C261}" sibTransId="{030AE69B-DA2C-459A-BBEF-96E82656B459}"/>
    <dgm:cxn modelId="{0E1E3493-ACDE-4140-ADD6-7A5A14BB4552}" type="presOf" srcId="{647054BF-9A4A-4127-A176-62E104A6CF6A}" destId="{9D92964B-373A-4685-BF67-4FC512BD48D5}" srcOrd="0" destOrd="0" presId="urn:microsoft.com/office/officeart/2005/8/layout/pyramid2"/>
    <dgm:cxn modelId="{9896BDA7-1943-4313-9387-2ECCE55A1480}" type="presOf" srcId="{7265AD9B-BC63-4344-A667-9DC454BD00DA}" destId="{79824F61-121B-4950-A95C-9EEC683336C7}" srcOrd="0" destOrd="0" presId="urn:microsoft.com/office/officeart/2005/8/layout/pyramid2"/>
    <dgm:cxn modelId="{CEE99BB8-9C27-4C66-9C1C-5152DE5C4CCD}" srcId="{647054BF-9A4A-4127-A176-62E104A6CF6A}" destId="{E8B6C6FC-ECF7-464A-81DC-24AD8D1609AC}" srcOrd="1" destOrd="0" parTransId="{C1481BCD-9A4B-48DA-A53A-6F8809C488A4}" sibTransId="{3F501121-7E19-4337-B474-1331C674E0FD}"/>
    <dgm:cxn modelId="{8427BBB1-1044-4880-A851-1960C3C3B776}" type="presParOf" srcId="{9D92964B-373A-4685-BF67-4FC512BD48D5}" destId="{4E7712F5-7849-4E97-843F-CF2091176739}" srcOrd="0" destOrd="0" presId="urn:microsoft.com/office/officeart/2005/8/layout/pyramid2"/>
    <dgm:cxn modelId="{A1D1BAC3-77F0-48E3-8E6A-D565EA6D280A}" type="presParOf" srcId="{9D92964B-373A-4685-BF67-4FC512BD48D5}" destId="{0AE8F7A1-3E0D-495C-8518-A203CE64EFF4}" srcOrd="1" destOrd="0" presId="urn:microsoft.com/office/officeart/2005/8/layout/pyramid2"/>
    <dgm:cxn modelId="{FED2056F-A63D-422B-82F9-321937D3EC13}" type="presParOf" srcId="{0AE8F7A1-3E0D-495C-8518-A203CE64EFF4}" destId="{79824F61-121B-4950-A95C-9EEC683336C7}" srcOrd="0" destOrd="0" presId="urn:microsoft.com/office/officeart/2005/8/layout/pyramid2"/>
    <dgm:cxn modelId="{6D4FEC93-D05C-4CBD-9C68-B49156C2C05B}" type="presParOf" srcId="{0AE8F7A1-3E0D-495C-8518-A203CE64EFF4}" destId="{A3609D27-689E-4DB9-8103-A758AFEC98A4}" srcOrd="1" destOrd="0" presId="urn:microsoft.com/office/officeart/2005/8/layout/pyramid2"/>
    <dgm:cxn modelId="{EAD902F0-EC1B-4A23-840E-1CEA7C62BEF8}" type="presParOf" srcId="{0AE8F7A1-3E0D-495C-8518-A203CE64EFF4}" destId="{0E02FCAC-27F1-4F2F-A142-C3B0365817C9}" srcOrd="2" destOrd="0" presId="urn:microsoft.com/office/officeart/2005/8/layout/pyramid2"/>
    <dgm:cxn modelId="{0C851FCE-104B-445C-AE1D-F848F140105E}" type="presParOf" srcId="{0AE8F7A1-3E0D-495C-8518-A203CE64EFF4}" destId="{81BEA882-40FA-456F-A078-86F633A84197}" srcOrd="3" destOrd="0" presId="urn:microsoft.com/office/officeart/2005/8/layout/pyramid2"/>
    <dgm:cxn modelId="{42330DA0-351C-45C2-9730-70106310550A}" type="presParOf" srcId="{0AE8F7A1-3E0D-495C-8518-A203CE64EFF4}" destId="{6E216573-C989-4BFA-81ED-8AA15A3A4535}" srcOrd="4" destOrd="0" presId="urn:microsoft.com/office/officeart/2005/8/layout/pyramid2"/>
    <dgm:cxn modelId="{A016586D-9D1C-41F2-A6D9-615ECEF6FF82}" type="presParOf" srcId="{0AE8F7A1-3E0D-495C-8518-A203CE64EFF4}" destId="{C184F762-3465-4C3E-B2B8-260BC909BD7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712F5-7849-4E97-843F-CF2091176739}">
      <dsp:nvSpPr>
        <dsp:cNvPr id="0" name=""/>
        <dsp:cNvSpPr/>
      </dsp:nvSpPr>
      <dsp:spPr>
        <a:xfrm>
          <a:off x="1197841" y="0"/>
          <a:ext cx="4064000" cy="406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24F61-121B-4950-A95C-9EEC683336C7}">
      <dsp:nvSpPr>
        <dsp:cNvPr id="0" name=""/>
        <dsp:cNvSpPr/>
      </dsp:nvSpPr>
      <dsp:spPr>
        <a:xfrm>
          <a:off x="2548197" y="408582"/>
          <a:ext cx="2898099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Université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Paris Nanterre</a:t>
          </a:r>
        </a:p>
      </dsp:txBody>
      <dsp:txXfrm>
        <a:off x="2595159" y="455544"/>
        <a:ext cx="2804175" cy="868101"/>
      </dsp:txXfrm>
    </dsp:sp>
    <dsp:sp modelId="{0E02FCAC-27F1-4F2F-A142-C3B0365817C9}">
      <dsp:nvSpPr>
        <dsp:cNvPr id="0" name=""/>
        <dsp:cNvSpPr/>
      </dsp:nvSpPr>
      <dsp:spPr>
        <a:xfrm>
          <a:off x="2548197" y="1490860"/>
          <a:ext cx="2898099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UFR</a:t>
          </a:r>
          <a:r>
            <a:rPr lang="fr-FR" sz="1300" kern="1200" dirty="0"/>
            <a:t> (Unité de formation et de Recherche)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/>
            <a:t>SSA </a:t>
          </a:r>
          <a:r>
            <a:rPr lang="fr-FR" sz="1300" kern="1200" dirty="0"/>
            <a:t>(Sciences Sociales et Administration)</a:t>
          </a:r>
        </a:p>
      </dsp:txBody>
      <dsp:txXfrm>
        <a:off x="2595159" y="1537822"/>
        <a:ext cx="2804175" cy="868101"/>
      </dsp:txXfrm>
    </dsp:sp>
    <dsp:sp modelId="{6E216573-C989-4BFA-81ED-8AA15A3A4535}">
      <dsp:nvSpPr>
        <dsp:cNvPr id="0" name=""/>
        <dsp:cNvSpPr/>
      </dsp:nvSpPr>
      <dsp:spPr>
        <a:xfrm>
          <a:off x="2542940" y="2573139"/>
          <a:ext cx="2908612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Département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 dirty="0"/>
            <a:t>Géographie-Aménagement</a:t>
          </a:r>
        </a:p>
      </dsp:txBody>
      <dsp:txXfrm>
        <a:off x="2589902" y="2620101"/>
        <a:ext cx="2814688" cy="868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8871B-9C32-4841-ACCB-80AC5D6140C4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FA187-4E2F-462F-9B93-DF1EFEADE3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28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9A3BC-AC89-48E2-B831-C6099D19007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479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FA187-4E2F-462F-9B93-DF1EFEADE39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87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4C8F3F4-5B19-4935-BC36-3B0940861A42}" type="datetimeFigureOut">
              <a:rPr lang="fr-FR" smtClean="0"/>
              <a:t>07/02/2024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20849F7-453D-4110-9448-FFBFA4A85683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ufr-ssa.parisnanterre.fr/" TargetMode="External"/><Relationship Id="rId7" Type="http://schemas.openxmlformats.org/officeDocument/2006/relationships/diagramColors" Target="../diagrams/colors1.xml"/><Relationship Id="rId2" Type="http://schemas.openxmlformats.org/officeDocument/2006/relationships/hyperlink" Target="http://dep-geo.parisnanterre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t.parisnanterre.f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mi-ttp.parisnanterre.fr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504" y="3501008"/>
            <a:ext cx="8964488" cy="2116832"/>
          </a:xfrm>
        </p:spPr>
        <p:txBody>
          <a:bodyPr>
            <a:no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JOURNEE PORTES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ouverteS</a:t>
            </a:r>
            <a:b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Département de Géographie – Aménagement</a:t>
            </a:r>
            <a:b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07/02/2024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Département de Géographie et d’Aménagement</a:t>
            </a:r>
            <a:endParaRPr lang="fr-FR" dirty="0"/>
          </a:p>
        </p:txBody>
      </p:sp>
      <p:pic>
        <p:nvPicPr>
          <p:cNvPr id="4" name="Picture 2" descr="G:\Fac\Nanterre\Département Géo\2016-2017\M_GAED\20161006_11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Fac\Nanterre\Enseignement PX\L\L2 Stage de terrain\2016-Mont St Michel\Photos\P1160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9869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Fac\Nanterre\Enseignement PX\L\L1 Environnement\TD 5 Risques naturels Inondations\carte_top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1" r="13035" b="50763"/>
          <a:stretch/>
        </p:blipFill>
        <p:spPr bwMode="auto">
          <a:xfrm>
            <a:off x="3635909" y="189869"/>
            <a:ext cx="1890935" cy="26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go-Département de géograph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102174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8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Département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07504" y="1772816"/>
            <a:ext cx="8153400" cy="4856584"/>
          </a:xfrm>
        </p:spPr>
        <p:txBody>
          <a:bodyPr>
            <a:normAutofit lnSpcReduction="10000"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Directeurs : David Blanchon et Audrey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Bochaton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(Resp. Licence)</a:t>
            </a:r>
          </a:p>
          <a:p>
            <a:pPr marL="0" indent="0">
              <a:buNone/>
            </a:pP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Gestionnaires pédagogiques : </a:t>
            </a:r>
          </a:p>
          <a:p>
            <a:pPr lvl="1"/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Karine Ruelle (licence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Geo&amp;A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– CMI)</a:t>
            </a:r>
          </a:p>
          <a:p>
            <a:pPr lvl="1"/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Sonia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Vassali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(double-licence)</a:t>
            </a:r>
          </a:p>
          <a:p>
            <a:pPr marL="0" indent="0">
              <a:buNone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Site du département : </a:t>
            </a:r>
            <a:b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http://dep-geo.parisnanterre.fr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Site UFR</a:t>
            </a:r>
          </a:p>
          <a:p>
            <a:pPr marL="365760" lvl="1" indent="0">
              <a:buNone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https://ufr-ssa.parisnanterre.fr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graphicFrame>
        <p:nvGraphicFramePr>
          <p:cNvPr id="5" name="Diagramme 4"/>
          <p:cNvGraphicFramePr/>
          <p:nvPr/>
        </p:nvGraphicFramePr>
        <p:xfrm>
          <a:off x="3588568" y="27089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0234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Licence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5213176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Une formation en 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3 ans 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après le Bac (L1, L2, L3)</a:t>
            </a:r>
          </a:p>
          <a:p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3 Parcours d’enseignement</a:t>
            </a:r>
            <a:b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- Parcours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Géographie et Aménagement </a:t>
            </a:r>
            <a:b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- Parcours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Cursus Master Ingénierie (CMI) Transition Territoire Participation</a:t>
            </a:r>
            <a:b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- Parcours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Géographie - Métiers de l’enseignement (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à partir de la L2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b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double Licence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Histoire et Géographie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9481248-DE05-9B13-475C-B47F38404E79}"/>
              </a:ext>
            </a:extLst>
          </p:cNvPr>
          <p:cNvGrpSpPr/>
          <p:nvPr/>
        </p:nvGrpSpPr>
        <p:grpSpPr>
          <a:xfrm>
            <a:off x="35496" y="2326231"/>
            <a:ext cx="9073008" cy="1712369"/>
            <a:chOff x="35496" y="2060848"/>
            <a:chExt cx="9073008" cy="1712369"/>
          </a:xfrm>
        </p:grpSpPr>
        <p:pic>
          <p:nvPicPr>
            <p:cNvPr id="4" name="Picture 2" descr="G:\Fac\Nanterre\Enseignement PX\L\L3 Recherche environnement\2017\sortie terrain\IMG_412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72"/>
            <a:stretch/>
          </p:blipFill>
          <p:spPr bwMode="auto">
            <a:xfrm>
              <a:off x="2529664" y="2060848"/>
              <a:ext cx="1788347" cy="1712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G:\Fac\Nanterre\Enseignement PX\L\L2 Stage de terrain\2016-Mont St Michel\Photos\DSC_05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" r="4682"/>
            <a:stretch/>
          </p:blipFill>
          <p:spPr bwMode="auto">
            <a:xfrm>
              <a:off x="6811147" y="2060848"/>
              <a:ext cx="2297357" cy="17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5"/>
            <a:stretch/>
          </p:blipFill>
          <p:spPr bwMode="auto">
            <a:xfrm>
              <a:off x="4336994" y="2060848"/>
              <a:ext cx="2455171" cy="17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 descr="CC XS321 97 Mars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r="9124"/>
            <a:stretch/>
          </p:blipFill>
          <p:spPr bwMode="auto">
            <a:xfrm>
              <a:off x="35496" y="2060849"/>
              <a:ext cx="2475185" cy="17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73993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299" y="152400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La structuration des enseignements (ex L1)</a:t>
            </a:r>
          </a:p>
        </p:txBody>
      </p:sp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4675243"/>
              </p:ext>
            </p:extLst>
          </p:nvPr>
        </p:nvGraphicFramePr>
        <p:xfrm>
          <a:off x="91851" y="2940067"/>
          <a:ext cx="8960297" cy="3801301"/>
        </p:xfrm>
        <a:graphic>
          <a:graphicData uri="http://schemas.openxmlformats.org/drawingml/2006/table">
            <a:tbl>
              <a:tblPr firstRow="1" firstCol="1" bandRow="1">
                <a:solidFill>
                  <a:srgbClr val="FFCC99"/>
                </a:solidFill>
                <a:tableStyleId>{5C22544A-7EE6-4342-B048-85BDC9FD1C3A}</a:tableStyleId>
              </a:tblPr>
              <a:tblGrid>
                <a:gridCol w="521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5523">
                  <a:extLst>
                    <a:ext uri="{9D8B030D-6E8A-4147-A177-3AD203B41FA5}">
                      <a16:colId xmlns:a16="http://schemas.microsoft.com/office/drawing/2014/main" val="240140306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386081165"/>
                    </a:ext>
                  </a:extLst>
                </a:gridCol>
              </a:tblGrid>
              <a:tr h="35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2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fr-FR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Enseignements</a:t>
                      </a:r>
                      <a:endParaRPr lang="fr-FR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800" b="1" kern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Crédits</a:t>
                      </a:r>
                    </a:p>
                  </a:txBody>
                  <a:tcPr marL="68586" marR="685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Détail EC S1</a:t>
                      </a:r>
                    </a:p>
                  </a:txBody>
                  <a:tcPr marL="68586" marR="685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Détail EC S2</a:t>
                      </a:r>
                    </a:p>
                  </a:txBody>
                  <a:tcPr marL="68586" marR="685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2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UE 1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Enseignements Fondamentaux</a:t>
                      </a:r>
                    </a:p>
                  </a:txBody>
                  <a:tcPr marL="68586" marR="68586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ECTS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Sociétés et territoires (CM + TD)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Environnement et sociétés (CM + TD)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Lectures de cartes (TD)</a:t>
                      </a:r>
                    </a:p>
                  </a:txBody>
                  <a:tcPr marL="68586" marR="68586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Espaces ruraux dans monde urbain (CM + TD)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La France (CM + TD)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Sémiologie graphique (TD)</a:t>
                      </a:r>
                    </a:p>
                  </a:txBody>
                  <a:tcPr marL="68586" marR="68586" marT="0" marB="0" anchor="ctr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4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UE 2</a:t>
                      </a:r>
                    </a:p>
                  </a:txBody>
                  <a:tcPr marL="68586" marR="68586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Enseignements Complémentaires</a:t>
                      </a:r>
                    </a:p>
                  </a:txBody>
                  <a:tcPr marL="68586" marR="68586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ECTS 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Territoires locaux et espaces urbains (CM + TD) + </a:t>
                      </a:r>
                      <a:r>
                        <a:rPr lang="fr-FR" sz="12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au choix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Initiation à l’histoire moderne (CM + TD)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Initiation à l’histoire contemporaine (CM + TD)</a:t>
                      </a:r>
                    </a:p>
                  </a:txBody>
                  <a:tcPr marL="68586" marR="68586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Etats, régions et territoires (CM + TD)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+ au choix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Initiation à l’histoire ancienne (CM + TD)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Sociologie des inégalités (CM + TD)</a:t>
                      </a:r>
                    </a:p>
                  </a:txBody>
                  <a:tcPr marL="68586" marR="68586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UE 3</a:t>
                      </a:r>
                    </a:p>
                  </a:txBody>
                  <a:tcPr marL="68586" marR="68586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Compétences linguistiques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ECTS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Anglais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Espagnol / Portugais / italien</a:t>
                      </a:r>
                    </a:p>
                  </a:txBody>
                  <a:tcPr marL="68586" marR="68586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Anglais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Espagnol / Portugais / italien</a:t>
                      </a:r>
                    </a:p>
                  </a:txBody>
                  <a:tcPr marL="68586" marR="68586" marT="0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2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UE 4</a:t>
                      </a:r>
                    </a:p>
                  </a:txBody>
                  <a:tcPr marL="68586" marR="68586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Compétences transversales</a:t>
                      </a:r>
                      <a:endParaRPr lang="fr-FR" sz="14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ECTS (S1) 3 ECTS (S2)</a:t>
                      </a:r>
                      <a:endParaRPr lang="fr-FR" sz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Maitrise du français écrit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Grands repères EAD 1</a:t>
                      </a:r>
                    </a:p>
                  </a:txBody>
                  <a:tcPr marL="68586" marR="68586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Grands repères EAD 2</a:t>
                      </a:r>
                    </a:p>
                  </a:txBody>
                  <a:tcPr marL="68586" marR="68586" marT="0" marB="0" anchor="ctr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UE 5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Projets et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expériences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ECTS (S1) 3 ECTS (S2)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strike="sngStrike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Connaissance de soi et des métiers</a:t>
                      </a:r>
                      <a:endParaRPr lang="fr-FR" sz="22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6" marR="6858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4C9ACE5-38F9-E1F1-081F-5F72F880A3EC}"/>
              </a:ext>
            </a:extLst>
          </p:cNvPr>
          <p:cNvSpPr txBox="1"/>
          <p:nvPr/>
        </p:nvSpPr>
        <p:spPr>
          <a:xfrm>
            <a:off x="495299" y="1495961"/>
            <a:ext cx="68895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2 semestres</a:t>
            </a: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- 12 semaines de cours (Cours Magistraux et Travaux Dirigés)</a:t>
            </a: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- 1 semaine de révision</a:t>
            </a: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- Examens (partiels) : contrôle continu + examen final</a:t>
            </a:r>
          </a:p>
        </p:txBody>
      </p:sp>
    </p:spTree>
    <p:extLst>
      <p:ext uri="{BB962C8B-B14F-4D97-AF65-F5344CB8AC3E}">
        <p14:creationId xmlns:p14="http://schemas.microsoft.com/office/powerpoint/2010/main" val="2801699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8512"/>
            <a:ext cx="9144000" cy="44450"/>
          </a:xfrm>
          <a:custGeom>
            <a:avLst/>
            <a:gdLst/>
            <a:ahLst/>
            <a:cxnLst/>
            <a:rect l="l" t="t" r="r" b="b"/>
            <a:pathLst>
              <a:path w="9144000" h="44450">
                <a:moveTo>
                  <a:pt x="0" y="44196"/>
                </a:moveTo>
                <a:lnTo>
                  <a:pt x="9144000" y="44196"/>
                </a:lnTo>
                <a:lnTo>
                  <a:pt x="9144000" y="0"/>
                </a:lnTo>
                <a:lnTo>
                  <a:pt x="0" y="0"/>
                </a:lnTo>
                <a:lnTo>
                  <a:pt x="0" y="44196"/>
                </a:lnTo>
                <a:close/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556885">
                <a:moveTo>
                  <a:pt x="0" y="5556504"/>
                </a:moveTo>
                <a:lnTo>
                  <a:pt x="9144000" y="5556504"/>
                </a:lnTo>
                <a:lnTo>
                  <a:pt x="9144000" y="0"/>
                </a:lnTo>
                <a:lnTo>
                  <a:pt x="0" y="0"/>
                </a:lnTo>
                <a:lnTo>
                  <a:pt x="0" y="5556504"/>
                </a:lnTo>
                <a:close/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27965" y="117878"/>
            <a:ext cx="70478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D3D2D0"/>
                </a:solidFill>
                <a:latin typeface="Calibri"/>
                <a:cs typeface="Calibri"/>
              </a:rPr>
              <a:t>Les</a:t>
            </a:r>
            <a:r>
              <a:rPr sz="3600" b="1" spc="-10" dirty="0">
                <a:solidFill>
                  <a:srgbClr val="D3D2D0"/>
                </a:solidFill>
                <a:latin typeface="Calibri"/>
                <a:cs typeface="Calibri"/>
              </a:rPr>
              <a:t> enseignements</a:t>
            </a:r>
            <a:r>
              <a:rPr sz="3600" b="1" spc="5" dirty="0">
                <a:solidFill>
                  <a:srgbClr val="D3D2D0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D3D2D0"/>
                </a:solidFill>
                <a:latin typeface="Calibri"/>
                <a:cs typeface="Calibri"/>
              </a:rPr>
              <a:t>méthodologiques</a:t>
            </a:r>
            <a:endParaRPr sz="36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39469" y="1253617"/>
            <a:ext cx="2279015" cy="2280920"/>
            <a:chOff x="839469" y="975105"/>
            <a:chExt cx="2279015" cy="228092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9629" y="985265"/>
              <a:ext cx="2258568" cy="180746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49629" y="985265"/>
              <a:ext cx="2258695" cy="1807845"/>
            </a:xfrm>
            <a:custGeom>
              <a:avLst/>
              <a:gdLst/>
              <a:ahLst/>
              <a:cxnLst/>
              <a:rect l="l" t="t" r="r" b="b"/>
              <a:pathLst>
                <a:path w="2258695" h="1807845">
                  <a:moveTo>
                    <a:pt x="0" y="1807464"/>
                  </a:moveTo>
                  <a:lnTo>
                    <a:pt x="2258568" y="1807464"/>
                  </a:lnTo>
                  <a:lnTo>
                    <a:pt x="2258568" y="0"/>
                  </a:lnTo>
                  <a:lnTo>
                    <a:pt x="0" y="0"/>
                  </a:lnTo>
                  <a:lnTo>
                    <a:pt x="0" y="180746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52321" y="2543555"/>
              <a:ext cx="2011680" cy="702310"/>
            </a:xfrm>
            <a:custGeom>
              <a:avLst/>
              <a:gdLst/>
              <a:ahLst/>
              <a:cxnLst/>
              <a:rect l="l" t="t" r="r" b="b"/>
              <a:pathLst>
                <a:path w="2011680" h="702310">
                  <a:moveTo>
                    <a:pt x="1413255" y="0"/>
                  </a:moveTo>
                  <a:lnTo>
                    <a:pt x="1173480" y="67818"/>
                  </a:lnTo>
                  <a:lnTo>
                    <a:pt x="0" y="67818"/>
                  </a:lnTo>
                  <a:lnTo>
                    <a:pt x="0" y="701802"/>
                  </a:lnTo>
                  <a:lnTo>
                    <a:pt x="2011679" y="701802"/>
                  </a:lnTo>
                  <a:lnTo>
                    <a:pt x="2011679" y="67818"/>
                  </a:lnTo>
                  <a:lnTo>
                    <a:pt x="1676400" y="67818"/>
                  </a:lnTo>
                  <a:lnTo>
                    <a:pt x="1413255" y="0"/>
                  </a:lnTo>
                  <a:close/>
                </a:path>
              </a:pathLst>
            </a:custGeom>
            <a:solidFill>
              <a:srgbClr val="6D9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52321" y="2543555"/>
              <a:ext cx="2011680" cy="702310"/>
            </a:xfrm>
            <a:custGeom>
              <a:avLst/>
              <a:gdLst/>
              <a:ahLst/>
              <a:cxnLst/>
              <a:rect l="l" t="t" r="r" b="b"/>
              <a:pathLst>
                <a:path w="2011680" h="702310">
                  <a:moveTo>
                    <a:pt x="0" y="67818"/>
                  </a:moveTo>
                  <a:lnTo>
                    <a:pt x="1173480" y="67818"/>
                  </a:lnTo>
                  <a:lnTo>
                    <a:pt x="1413255" y="0"/>
                  </a:lnTo>
                  <a:lnTo>
                    <a:pt x="1676400" y="67818"/>
                  </a:lnTo>
                  <a:lnTo>
                    <a:pt x="2011679" y="67818"/>
                  </a:lnTo>
                  <a:lnTo>
                    <a:pt x="2011679" y="173482"/>
                  </a:lnTo>
                  <a:lnTo>
                    <a:pt x="2011679" y="331978"/>
                  </a:lnTo>
                  <a:lnTo>
                    <a:pt x="2011679" y="701802"/>
                  </a:lnTo>
                  <a:lnTo>
                    <a:pt x="1676400" y="701802"/>
                  </a:lnTo>
                  <a:lnTo>
                    <a:pt x="1173480" y="701802"/>
                  </a:lnTo>
                  <a:lnTo>
                    <a:pt x="0" y="701802"/>
                  </a:lnTo>
                  <a:lnTo>
                    <a:pt x="0" y="331978"/>
                  </a:lnTo>
                  <a:lnTo>
                    <a:pt x="0" y="173482"/>
                  </a:lnTo>
                  <a:lnTo>
                    <a:pt x="0" y="6781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291589" y="2896870"/>
            <a:ext cx="15316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65" dirty="0">
                <a:solidFill>
                  <a:srgbClr val="FFFFFF"/>
                </a:solidFill>
                <a:latin typeface="Microsoft Sans Serif"/>
                <a:cs typeface="Microsoft Sans Serif"/>
              </a:rPr>
              <a:t>S1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170" dirty="0">
                <a:solidFill>
                  <a:srgbClr val="FFFFFF"/>
                </a:solidFill>
                <a:latin typeface="Microsoft Sans Serif"/>
                <a:cs typeface="Microsoft Sans Serif"/>
              </a:rPr>
              <a:t>Lect</a:t>
            </a:r>
            <a:r>
              <a:rPr sz="19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ure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de</a:t>
            </a:r>
            <a:endParaRPr sz="1900" dirty="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43050" y="3133091"/>
            <a:ext cx="102806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carte</a:t>
            </a:r>
            <a:r>
              <a:rPr sz="19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topo</a:t>
            </a:r>
            <a:endParaRPr sz="1900">
              <a:latin typeface="Microsoft Sans Serif"/>
              <a:cs typeface="Microsoft Sans Serif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325114" y="1253617"/>
            <a:ext cx="2280920" cy="2280920"/>
            <a:chOff x="3325114" y="975105"/>
            <a:chExt cx="2280920" cy="2280920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5274" y="985265"/>
              <a:ext cx="2260092" cy="180746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335274" y="985265"/>
              <a:ext cx="2260600" cy="1807845"/>
            </a:xfrm>
            <a:custGeom>
              <a:avLst/>
              <a:gdLst/>
              <a:ahLst/>
              <a:cxnLst/>
              <a:rect l="l" t="t" r="r" b="b"/>
              <a:pathLst>
                <a:path w="2260600" h="1807845">
                  <a:moveTo>
                    <a:pt x="0" y="1807464"/>
                  </a:moveTo>
                  <a:lnTo>
                    <a:pt x="2260092" y="1807464"/>
                  </a:lnTo>
                  <a:lnTo>
                    <a:pt x="2260092" y="0"/>
                  </a:lnTo>
                  <a:lnTo>
                    <a:pt x="0" y="0"/>
                  </a:lnTo>
                  <a:lnTo>
                    <a:pt x="0" y="180746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537966" y="2543555"/>
              <a:ext cx="2011680" cy="702310"/>
            </a:xfrm>
            <a:custGeom>
              <a:avLst/>
              <a:gdLst/>
              <a:ahLst/>
              <a:cxnLst/>
              <a:rect l="l" t="t" r="r" b="b"/>
              <a:pathLst>
                <a:path w="2011679" h="702310">
                  <a:moveTo>
                    <a:pt x="1413256" y="0"/>
                  </a:moveTo>
                  <a:lnTo>
                    <a:pt x="1173480" y="67818"/>
                  </a:lnTo>
                  <a:lnTo>
                    <a:pt x="0" y="67818"/>
                  </a:lnTo>
                  <a:lnTo>
                    <a:pt x="0" y="701802"/>
                  </a:lnTo>
                  <a:lnTo>
                    <a:pt x="2011680" y="701802"/>
                  </a:lnTo>
                  <a:lnTo>
                    <a:pt x="2011680" y="67818"/>
                  </a:lnTo>
                  <a:lnTo>
                    <a:pt x="1676400" y="67818"/>
                  </a:lnTo>
                  <a:lnTo>
                    <a:pt x="1413256" y="0"/>
                  </a:lnTo>
                  <a:close/>
                </a:path>
              </a:pathLst>
            </a:custGeom>
            <a:solidFill>
              <a:srgbClr val="6D9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537966" y="2543555"/>
              <a:ext cx="2011680" cy="702310"/>
            </a:xfrm>
            <a:custGeom>
              <a:avLst/>
              <a:gdLst/>
              <a:ahLst/>
              <a:cxnLst/>
              <a:rect l="l" t="t" r="r" b="b"/>
              <a:pathLst>
                <a:path w="2011679" h="702310">
                  <a:moveTo>
                    <a:pt x="0" y="67818"/>
                  </a:moveTo>
                  <a:lnTo>
                    <a:pt x="1173480" y="67818"/>
                  </a:lnTo>
                  <a:lnTo>
                    <a:pt x="1413256" y="0"/>
                  </a:lnTo>
                  <a:lnTo>
                    <a:pt x="1676400" y="67818"/>
                  </a:lnTo>
                  <a:lnTo>
                    <a:pt x="2011680" y="67818"/>
                  </a:lnTo>
                  <a:lnTo>
                    <a:pt x="2011680" y="173482"/>
                  </a:lnTo>
                  <a:lnTo>
                    <a:pt x="2011680" y="331978"/>
                  </a:lnTo>
                  <a:lnTo>
                    <a:pt x="2011680" y="701802"/>
                  </a:lnTo>
                  <a:lnTo>
                    <a:pt x="1676400" y="701802"/>
                  </a:lnTo>
                  <a:lnTo>
                    <a:pt x="1173480" y="701802"/>
                  </a:lnTo>
                  <a:lnTo>
                    <a:pt x="0" y="701802"/>
                  </a:lnTo>
                  <a:lnTo>
                    <a:pt x="0" y="331978"/>
                  </a:lnTo>
                  <a:lnTo>
                    <a:pt x="0" y="173482"/>
                  </a:lnTo>
                  <a:lnTo>
                    <a:pt x="0" y="6781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625088" y="2896870"/>
            <a:ext cx="18351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65" dirty="0">
                <a:solidFill>
                  <a:srgbClr val="FFFFFF"/>
                </a:solidFill>
                <a:latin typeface="Microsoft Sans Serif"/>
                <a:cs typeface="Microsoft Sans Serif"/>
              </a:rPr>
              <a:t>S2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19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19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19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tog</a:t>
            </a:r>
            <a:r>
              <a:rPr sz="19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19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ap</a:t>
            </a:r>
            <a:r>
              <a:rPr sz="19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h</a:t>
            </a:r>
            <a:r>
              <a:rPr sz="19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ie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66134" y="3133091"/>
            <a:ext cx="135318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et</a:t>
            </a:r>
            <a:r>
              <a:rPr sz="19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Statistiques</a:t>
            </a:r>
            <a:endParaRPr sz="1900">
              <a:latin typeface="Microsoft Sans Serif"/>
              <a:cs typeface="Microsoft Sans Serif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811011" y="1253872"/>
            <a:ext cx="2280285" cy="2280285"/>
            <a:chOff x="5811011" y="975360"/>
            <a:chExt cx="2280285" cy="2280285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0917" y="985266"/>
              <a:ext cx="2260091" cy="180746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820917" y="985266"/>
              <a:ext cx="2260600" cy="1807845"/>
            </a:xfrm>
            <a:custGeom>
              <a:avLst/>
              <a:gdLst/>
              <a:ahLst/>
              <a:cxnLst/>
              <a:rect l="l" t="t" r="r" b="b"/>
              <a:pathLst>
                <a:path w="2260600" h="1807845">
                  <a:moveTo>
                    <a:pt x="0" y="1807464"/>
                  </a:moveTo>
                  <a:lnTo>
                    <a:pt x="2260091" y="1807464"/>
                  </a:lnTo>
                  <a:lnTo>
                    <a:pt x="2260091" y="0"/>
                  </a:lnTo>
                  <a:lnTo>
                    <a:pt x="0" y="0"/>
                  </a:lnTo>
                  <a:lnTo>
                    <a:pt x="0" y="180746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023609" y="2543556"/>
              <a:ext cx="2011680" cy="702310"/>
            </a:xfrm>
            <a:custGeom>
              <a:avLst/>
              <a:gdLst/>
              <a:ahLst/>
              <a:cxnLst/>
              <a:rect l="l" t="t" r="r" b="b"/>
              <a:pathLst>
                <a:path w="2011679" h="702310">
                  <a:moveTo>
                    <a:pt x="1413256" y="0"/>
                  </a:moveTo>
                  <a:lnTo>
                    <a:pt x="1173480" y="67818"/>
                  </a:lnTo>
                  <a:lnTo>
                    <a:pt x="0" y="67818"/>
                  </a:lnTo>
                  <a:lnTo>
                    <a:pt x="0" y="701802"/>
                  </a:lnTo>
                  <a:lnTo>
                    <a:pt x="2011680" y="701802"/>
                  </a:lnTo>
                  <a:lnTo>
                    <a:pt x="2011680" y="67818"/>
                  </a:lnTo>
                  <a:lnTo>
                    <a:pt x="1676399" y="67818"/>
                  </a:lnTo>
                  <a:lnTo>
                    <a:pt x="1413256" y="0"/>
                  </a:lnTo>
                  <a:close/>
                </a:path>
              </a:pathLst>
            </a:custGeom>
            <a:solidFill>
              <a:srgbClr val="6D9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23609" y="2543556"/>
              <a:ext cx="2011680" cy="702310"/>
            </a:xfrm>
            <a:custGeom>
              <a:avLst/>
              <a:gdLst/>
              <a:ahLst/>
              <a:cxnLst/>
              <a:rect l="l" t="t" r="r" b="b"/>
              <a:pathLst>
                <a:path w="2011679" h="702310">
                  <a:moveTo>
                    <a:pt x="0" y="67818"/>
                  </a:moveTo>
                  <a:lnTo>
                    <a:pt x="1173480" y="67818"/>
                  </a:lnTo>
                  <a:lnTo>
                    <a:pt x="1413256" y="0"/>
                  </a:lnTo>
                  <a:lnTo>
                    <a:pt x="1676399" y="67818"/>
                  </a:lnTo>
                  <a:lnTo>
                    <a:pt x="2011680" y="67818"/>
                  </a:lnTo>
                  <a:lnTo>
                    <a:pt x="2011680" y="173482"/>
                  </a:lnTo>
                  <a:lnTo>
                    <a:pt x="2011680" y="331978"/>
                  </a:lnTo>
                  <a:lnTo>
                    <a:pt x="2011680" y="701802"/>
                  </a:lnTo>
                  <a:lnTo>
                    <a:pt x="1676399" y="701802"/>
                  </a:lnTo>
                  <a:lnTo>
                    <a:pt x="1173480" y="701802"/>
                  </a:lnTo>
                  <a:lnTo>
                    <a:pt x="0" y="701802"/>
                  </a:lnTo>
                  <a:lnTo>
                    <a:pt x="0" y="331978"/>
                  </a:lnTo>
                  <a:lnTo>
                    <a:pt x="0" y="173482"/>
                  </a:lnTo>
                  <a:lnTo>
                    <a:pt x="0" y="6781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108319" y="2896870"/>
            <a:ext cx="184213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65" dirty="0">
                <a:solidFill>
                  <a:srgbClr val="FFFFFF"/>
                </a:solidFill>
                <a:latin typeface="Microsoft Sans Serif"/>
                <a:cs typeface="Microsoft Sans Serif"/>
              </a:rPr>
              <a:t>S3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19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Sémiolog</a:t>
            </a:r>
            <a:r>
              <a:rPr sz="19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sz="19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19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et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83705" y="3133091"/>
            <a:ext cx="49212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85" dirty="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1900" spc="-254" dirty="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19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endParaRPr sz="1900">
              <a:latin typeface="Microsoft Sans Serif"/>
              <a:cs typeface="Microsoft Sans Serif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839724" y="3968115"/>
            <a:ext cx="2278380" cy="2280285"/>
            <a:chOff x="839724" y="3461003"/>
            <a:chExt cx="2278380" cy="2280285"/>
          </a:xfrm>
        </p:grpSpPr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9630" y="3470909"/>
              <a:ext cx="2258568" cy="180746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49630" y="3470909"/>
              <a:ext cx="2258695" cy="1807845"/>
            </a:xfrm>
            <a:custGeom>
              <a:avLst/>
              <a:gdLst/>
              <a:ahLst/>
              <a:cxnLst/>
              <a:rect l="l" t="t" r="r" b="b"/>
              <a:pathLst>
                <a:path w="2258695" h="1807845">
                  <a:moveTo>
                    <a:pt x="0" y="1807464"/>
                  </a:moveTo>
                  <a:lnTo>
                    <a:pt x="2258568" y="1807464"/>
                  </a:lnTo>
                  <a:lnTo>
                    <a:pt x="2258568" y="0"/>
                  </a:lnTo>
                  <a:lnTo>
                    <a:pt x="0" y="0"/>
                  </a:lnTo>
                  <a:lnTo>
                    <a:pt x="0" y="180746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52322" y="5030850"/>
              <a:ext cx="2011680" cy="700405"/>
            </a:xfrm>
            <a:custGeom>
              <a:avLst/>
              <a:gdLst/>
              <a:ahLst/>
              <a:cxnLst/>
              <a:rect l="l" t="t" r="r" b="b"/>
              <a:pathLst>
                <a:path w="2011680" h="700404">
                  <a:moveTo>
                    <a:pt x="1413255" y="0"/>
                  </a:moveTo>
                  <a:lnTo>
                    <a:pt x="1173480" y="67691"/>
                  </a:lnTo>
                  <a:lnTo>
                    <a:pt x="0" y="67691"/>
                  </a:lnTo>
                  <a:lnTo>
                    <a:pt x="0" y="700151"/>
                  </a:lnTo>
                  <a:lnTo>
                    <a:pt x="2011679" y="700151"/>
                  </a:lnTo>
                  <a:lnTo>
                    <a:pt x="2011679" y="67691"/>
                  </a:lnTo>
                  <a:lnTo>
                    <a:pt x="1676400" y="67691"/>
                  </a:lnTo>
                  <a:lnTo>
                    <a:pt x="1413255" y="0"/>
                  </a:lnTo>
                  <a:close/>
                </a:path>
              </a:pathLst>
            </a:custGeom>
            <a:solidFill>
              <a:srgbClr val="6D9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52322" y="5030850"/>
              <a:ext cx="2011680" cy="700405"/>
            </a:xfrm>
            <a:custGeom>
              <a:avLst/>
              <a:gdLst/>
              <a:ahLst/>
              <a:cxnLst/>
              <a:rect l="l" t="t" r="r" b="b"/>
              <a:pathLst>
                <a:path w="2011680" h="700404">
                  <a:moveTo>
                    <a:pt x="0" y="67691"/>
                  </a:moveTo>
                  <a:lnTo>
                    <a:pt x="1173480" y="67691"/>
                  </a:lnTo>
                  <a:lnTo>
                    <a:pt x="1413255" y="0"/>
                  </a:lnTo>
                  <a:lnTo>
                    <a:pt x="1676400" y="67691"/>
                  </a:lnTo>
                  <a:lnTo>
                    <a:pt x="2011679" y="67691"/>
                  </a:lnTo>
                  <a:lnTo>
                    <a:pt x="2011679" y="173100"/>
                  </a:lnTo>
                  <a:lnTo>
                    <a:pt x="2011679" y="331216"/>
                  </a:lnTo>
                  <a:lnTo>
                    <a:pt x="2011679" y="700151"/>
                  </a:lnTo>
                  <a:lnTo>
                    <a:pt x="1676400" y="700151"/>
                  </a:lnTo>
                  <a:lnTo>
                    <a:pt x="1173480" y="700151"/>
                  </a:lnTo>
                  <a:lnTo>
                    <a:pt x="0" y="700151"/>
                  </a:lnTo>
                  <a:lnTo>
                    <a:pt x="0" y="331216"/>
                  </a:lnTo>
                  <a:lnTo>
                    <a:pt x="0" y="173100"/>
                  </a:lnTo>
                  <a:lnTo>
                    <a:pt x="0" y="6769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382595" y="5628196"/>
            <a:ext cx="129095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65" dirty="0">
                <a:solidFill>
                  <a:srgbClr val="FFFFFF"/>
                </a:solidFill>
                <a:latin typeface="Microsoft Sans Serif"/>
                <a:cs typeface="Microsoft Sans Serif"/>
              </a:rPr>
              <a:t>S4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190" dirty="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1900" spc="-170" dirty="0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sz="19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aly</a:t>
            </a:r>
            <a:r>
              <a:rPr sz="19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sz="19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endParaRPr sz="1900" dirty="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14751" y="5832709"/>
            <a:ext cx="79629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spati</a:t>
            </a:r>
            <a:r>
              <a:rPr sz="19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ale</a:t>
            </a:r>
            <a:endParaRPr sz="1900" dirty="0">
              <a:latin typeface="Microsoft Sans Serif"/>
              <a:cs typeface="Microsoft Sans Serif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325367" y="3968115"/>
            <a:ext cx="2280285" cy="2280285"/>
            <a:chOff x="3325367" y="3461003"/>
            <a:chExt cx="2280285" cy="2280285"/>
          </a:xfrm>
        </p:grpSpPr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5273" y="3470909"/>
              <a:ext cx="2260092" cy="180746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335273" y="3470909"/>
              <a:ext cx="2260600" cy="1807845"/>
            </a:xfrm>
            <a:custGeom>
              <a:avLst/>
              <a:gdLst/>
              <a:ahLst/>
              <a:cxnLst/>
              <a:rect l="l" t="t" r="r" b="b"/>
              <a:pathLst>
                <a:path w="2260600" h="1807845">
                  <a:moveTo>
                    <a:pt x="0" y="1807464"/>
                  </a:moveTo>
                  <a:lnTo>
                    <a:pt x="2260092" y="1807464"/>
                  </a:lnTo>
                  <a:lnTo>
                    <a:pt x="2260092" y="0"/>
                  </a:lnTo>
                  <a:lnTo>
                    <a:pt x="0" y="0"/>
                  </a:lnTo>
                  <a:lnTo>
                    <a:pt x="0" y="180746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537965" y="5030850"/>
              <a:ext cx="2011680" cy="700405"/>
            </a:xfrm>
            <a:custGeom>
              <a:avLst/>
              <a:gdLst/>
              <a:ahLst/>
              <a:cxnLst/>
              <a:rect l="l" t="t" r="r" b="b"/>
              <a:pathLst>
                <a:path w="2011679" h="700404">
                  <a:moveTo>
                    <a:pt x="1413256" y="0"/>
                  </a:moveTo>
                  <a:lnTo>
                    <a:pt x="1173480" y="67691"/>
                  </a:lnTo>
                  <a:lnTo>
                    <a:pt x="0" y="67691"/>
                  </a:lnTo>
                  <a:lnTo>
                    <a:pt x="0" y="700151"/>
                  </a:lnTo>
                  <a:lnTo>
                    <a:pt x="2011680" y="700151"/>
                  </a:lnTo>
                  <a:lnTo>
                    <a:pt x="2011680" y="67691"/>
                  </a:lnTo>
                  <a:lnTo>
                    <a:pt x="1676400" y="67691"/>
                  </a:lnTo>
                  <a:lnTo>
                    <a:pt x="1413256" y="0"/>
                  </a:lnTo>
                  <a:close/>
                </a:path>
              </a:pathLst>
            </a:custGeom>
            <a:solidFill>
              <a:srgbClr val="6D9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537965" y="5030850"/>
              <a:ext cx="2011680" cy="700405"/>
            </a:xfrm>
            <a:custGeom>
              <a:avLst/>
              <a:gdLst/>
              <a:ahLst/>
              <a:cxnLst/>
              <a:rect l="l" t="t" r="r" b="b"/>
              <a:pathLst>
                <a:path w="2011679" h="700404">
                  <a:moveTo>
                    <a:pt x="0" y="67691"/>
                  </a:moveTo>
                  <a:lnTo>
                    <a:pt x="1173480" y="67691"/>
                  </a:lnTo>
                  <a:lnTo>
                    <a:pt x="1413256" y="0"/>
                  </a:lnTo>
                  <a:lnTo>
                    <a:pt x="1676400" y="67691"/>
                  </a:lnTo>
                  <a:lnTo>
                    <a:pt x="2011680" y="67691"/>
                  </a:lnTo>
                  <a:lnTo>
                    <a:pt x="2011680" y="173100"/>
                  </a:lnTo>
                  <a:lnTo>
                    <a:pt x="2011680" y="331216"/>
                  </a:lnTo>
                  <a:lnTo>
                    <a:pt x="2011680" y="700151"/>
                  </a:lnTo>
                  <a:lnTo>
                    <a:pt x="1676400" y="700151"/>
                  </a:lnTo>
                  <a:lnTo>
                    <a:pt x="1173480" y="700151"/>
                  </a:lnTo>
                  <a:lnTo>
                    <a:pt x="0" y="700151"/>
                  </a:lnTo>
                  <a:lnTo>
                    <a:pt x="0" y="331216"/>
                  </a:lnTo>
                  <a:lnTo>
                    <a:pt x="0" y="173100"/>
                  </a:lnTo>
                  <a:lnTo>
                    <a:pt x="0" y="6769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4097782" y="5729987"/>
            <a:ext cx="89217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65" dirty="0">
                <a:solidFill>
                  <a:srgbClr val="FFFFFF"/>
                </a:solidFill>
                <a:latin typeface="Microsoft Sans Serif"/>
                <a:cs typeface="Microsoft Sans Serif"/>
              </a:rPr>
              <a:t>S5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–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150" dirty="0">
                <a:solidFill>
                  <a:srgbClr val="FFFFFF"/>
                </a:solidFill>
                <a:latin typeface="Microsoft Sans Serif"/>
                <a:cs typeface="Microsoft Sans Serif"/>
              </a:rPr>
              <a:t>SIG</a:t>
            </a:r>
            <a:endParaRPr sz="1900">
              <a:latin typeface="Microsoft Sans Serif"/>
              <a:cs typeface="Microsoft Sans Serif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5811011" y="3968115"/>
            <a:ext cx="2280285" cy="2280285"/>
            <a:chOff x="5811011" y="3461003"/>
            <a:chExt cx="2280285" cy="2280285"/>
          </a:xfrm>
        </p:grpSpPr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20917" y="3470909"/>
              <a:ext cx="2260091" cy="180746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820917" y="3470909"/>
              <a:ext cx="2260600" cy="1807845"/>
            </a:xfrm>
            <a:custGeom>
              <a:avLst/>
              <a:gdLst/>
              <a:ahLst/>
              <a:cxnLst/>
              <a:rect l="l" t="t" r="r" b="b"/>
              <a:pathLst>
                <a:path w="2260600" h="1807845">
                  <a:moveTo>
                    <a:pt x="0" y="1807464"/>
                  </a:moveTo>
                  <a:lnTo>
                    <a:pt x="2260091" y="1807464"/>
                  </a:lnTo>
                  <a:lnTo>
                    <a:pt x="2260091" y="0"/>
                  </a:lnTo>
                  <a:lnTo>
                    <a:pt x="0" y="0"/>
                  </a:lnTo>
                  <a:lnTo>
                    <a:pt x="0" y="180746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023609" y="5030850"/>
              <a:ext cx="2011680" cy="700405"/>
            </a:xfrm>
            <a:custGeom>
              <a:avLst/>
              <a:gdLst/>
              <a:ahLst/>
              <a:cxnLst/>
              <a:rect l="l" t="t" r="r" b="b"/>
              <a:pathLst>
                <a:path w="2011679" h="700404">
                  <a:moveTo>
                    <a:pt x="1413256" y="0"/>
                  </a:moveTo>
                  <a:lnTo>
                    <a:pt x="1173480" y="67691"/>
                  </a:lnTo>
                  <a:lnTo>
                    <a:pt x="0" y="67691"/>
                  </a:lnTo>
                  <a:lnTo>
                    <a:pt x="0" y="700151"/>
                  </a:lnTo>
                  <a:lnTo>
                    <a:pt x="2011680" y="700151"/>
                  </a:lnTo>
                  <a:lnTo>
                    <a:pt x="2011680" y="67691"/>
                  </a:lnTo>
                  <a:lnTo>
                    <a:pt x="1676399" y="67691"/>
                  </a:lnTo>
                  <a:lnTo>
                    <a:pt x="1413256" y="0"/>
                  </a:lnTo>
                  <a:close/>
                </a:path>
              </a:pathLst>
            </a:custGeom>
            <a:solidFill>
              <a:srgbClr val="6D9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023609" y="5030850"/>
              <a:ext cx="2011680" cy="700405"/>
            </a:xfrm>
            <a:custGeom>
              <a:avLst/>
              <a:gdLst/>
              <a:ahLst/>
              <a:cxnLst/>
              <a:rect l="l" t="t" r="r" b="b"/>
              <a:pathLst>
                <a:path w="2011679" h="700404">
                  <a:moveTo>
                    <a:pt x="0" y="67691"/>
                  </a:moveTo>
                  <a:lnTo>
                    <a:pt x="1173480" y="67691"/>
                  </a:lnTo>
                  <a:lnTo>
                    <a:pt x="1413256" y="0"/>
                  </a:lnTo>
                  <a:lnTo>
                    <a:pt x="1676399" y="67691"/>
                  </a:lnTo>
                  <a:lnTo>
                    <a:pt x="2011680" y="67691"/>
                  </a:lnTo>
                  <a:lnTo>
                    <a:pt x="2011680" y="173100"/>
                  </a:lnTo>
                  <a:lnTo>
                    <a:pt x="2011680" y="331216"/>
                  </a:lnTo>
                  <a:lnTo>
                    <a:pt x="2011680" y="700151"/>
                  </a:lnTo>
                  <a:lnTo>
                    <a:pt x="1676399" y="700151"/>
                  </a:lnTo>
                  <a:lnTo>
                    <a:pt x="1173480" y="700151"/>
                  </a:lnTo>
                  <a:lnTo>
                    <a:pt x="0" y="700151"/>
                  </a:lnTo>
                  <a:lnTo>
                    <a:pt x="0" y="331216"/>
                  </a:lnTo>
                  <a:lnTo>
                    <a:pt x="0" y="173100"/>
                  </a:lnTo>
                  <a:lnTo>
                    <a:pt x="0" y="6769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6144895" y="5729987"/>
            <a:ext cx="17716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65" dirty="0">
                <a:solidFill>
                  <a:srgbClr val="FFFFFF"/>
                </a:solidFill>
                <a:latin typeface="Microsoft Sans Serif"/>
                <a:cs typeface="Microsoft Sans Serif"/>
              </a:rPr>
              <a:t>S6</a:t>
            </a:r>
            <a:r>
              <a:rPr sz="19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9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900" spc="-195" dirty="0">
                <a:solidFill>
                  <a:srgbClr val="FFFFFF"/>
                </a:solidFill>
                <a:latin typeface="Microsoft Sans Serif"/>
                <a:cs typeface="Microsoft Sans Serif"/>
              </a:rPr>
              <a:t>Té</a:t>
            </a:r>
            <a:r>
              <a:rPr sz="19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lédé</a:t>
            </a:r>
            <a:r>
              <a:rPr sz="19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1900" spc="-175" dirty="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1900" spc="-155" dirty="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19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19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sz="1900" spc="-170" dirty="0">
                <a:solidFill>
                  <a:srgbClr val="FFFFFF"/>
                </a:solidFill>
                <a:latin typeface="Microsoft Sans Serif"/>
                <a:cs typeface="Microsoft Sans Serif"/>
              </a:rPr>
              <a:t>on</a:t>
            </a:r>
            <a:endParaRPr sz="1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6857999"/>
          </a:xfrm>
          <a:custGeom>
            <a:avLst/>
            <a:gdLst/>
            <a:ahLst/>
            <a:cxnLst/>
            <a:rect l="l" t="t" r="r" b="b"/>
            <a:pathLst>
              <a:path w="9144000" h="5556885">
                <a:moveTo>
                  <a:pt x="0" y="5556504"/>
                </a:moveTo>
                <a:lnTo>
                  <a:pt x="9144000" y="5556504"/>
                </a:lnTo>
                <a:lnTo>
                  <a:pt x="9144000" y="0"/>
                </a:lnTo>
                <a:lnTo>
                  <a:pt x="0" y="0"/>
                </a:lnTo>
                <a:lnTo>
                  <a:pt x="0" y="5556504"/>
                </a:lnTo>
                <a:close/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52" y="981455"/>
            <a:ext cx="4081272" cy="490728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1252" y="203390"/>
            <a:ext cx="55791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D3D2D0"/>
                </a:solidFill>
                <a:latin typeface="Calibri"/>
                <a:cs typeface="Calibri"/>
              </a:rPr>
              <a:t>Les</a:t>
            </a:r>
            <a:r>
              <a:rPr sz="3600" b="1" spc="-10" dirty="0">
                <a:solidFill>
                  <a:srgbClr val="D3D2D0"/>
                </a:solidFill>
                <a:latin typeface="Calibri"/>
                <a:cs typeface="Calibri"/>
              </a:rPr>
              <a:t> enseignements</a:t>
            </a:r>
            <a:r>
              <a:rPr sz="3600" b="1" spc="-5" dirty="0">
                <a:solidFill>
                  <a:srgbClr val="D3D2D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D3D2D0"/>
                </a:solidFill>
                <a:latin typeface="Calibri"/>
                <a:cs typeface="Calibri"/>
              </a:rPr>
              <a:t>de</a:t>
            </a:r>
            <a:r>
              <a:rPr sz="3600" b="1" spc="-10" dirty="0">
                <a:solidFill>
                  <a:srgbClr val="D3D2D0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D3D2D0"/>
                </a:solidFill>
                <a:latin typeface="Calibri"/>
                <a:cs typeface="Calibri"/>
              </a:rPr>
              <a:t>terrain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6447" y="981456"/>
            <a:ext cx="4622292" cy="4907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6857999"/>
          </a:xfrm>
          <a:custGeom>
            <a:avLst/>
            <a:gdLst/>
            <a:ahLst/>
            <a:cxnLst/>
            <a:rect l="l" t="t" r="r" b="b"/>
            <a:pathLst>
              <a:path w="9144000" h="5556885">
                <a:moveTo>
                  <a:pt x="0" y="5556504"/>
                </a:moveTo>
                <a:lnTo>
                  <a:pt x="9144000" y="5556504"/>
                </a:lnTo>
                <a:lnTo>
                  <a:pt x="9144000" y="0"/>
                </a:lnTo>
                <a:lnTo>
                  <a:pt x="0" y="0"/>
                </a:lnTo>
                <a:lnTo>
                  <a:pt x="0" y="5556504"/>
                </a:lnTo>
                <a:close/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1252" y="203390"/>
            <a:ext cx="842314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3600" b="1" dirty="0">
                <a:solidFill>
                  <a:srgbClr val="D3D2D0"/>
                </a:solidFill>
                <a:latin typeface="Calibri"/>
                <a:cs typeface="Calibri"/>
              </a:rPr>
              <a:t>D</a:t>
            </a:r>
            <a:r>
              <a:rPr sz="3600" b="1" dirty="0">
                <a:solidFill>
                  <a:srgbClr val="D3D2D0"/>
                </a:solidFill>
                <a:latin typeface="Calibri"/>
                <a:cs typeface="Calibri"/>
              </a:rPr>
              <a:t>es</a:t>
            </a:r>
            <a:r>
              <a:rPr sz="3600" b="1" spc="-10" dirty="0">
                <a:solidFill>
                  <a:srgbClr val="D3D2D0"/>
                </a:solidFill>
                <a:latin typeface="Calibri"/>
                <a:cs typeface="Calibri"/>
              </a:rPr>
              <a:t> </a:t>
            </a:r>
            <a:r>
              <a:rPr lang="fr-FR" sz="3600" b="1" spc="-10" dirty="0">
                <a:solidFill>
                  <a:srgbClr val="D3D2D0"/>
                </a:solidFill>
                <a:latin typeface="Calibri"/>
                <a:cs typeface="Calibri"/>
              </a:rPr>
              <a:t>compétences numériques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F9912B-35C8-B75C-3A46-566C66901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973602"/>
            <a:ext cx="8305800" cy="35673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C378DA-F853-1484-7F23-63CC82BB1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799555"/>
            <a:ext cx="3314700" cy="28234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046D8D5-0064-C088-985B-FBB24B568767}"/>
              </a:ext>
            </a:extLst>
          </p:cNvPr>
          <p:cNvSpPr txBox="1"/>
          <p:nvPr/>
        </p:nvSpPr>
        <p:spPr>
          <a:xfrm>
            <a:off x="4087836" y="4852475"/>
            <a:ext cx="49037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Elaboration et construction d’un site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Réalisation de films documentaires (5min)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  <a:hlinkClick r:id="rId4"/>
              </a:rPr>
              <a:t>https://apt.parisnanterre.fr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609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Cursus Master en Ingénierie (CMI) </a:t>
            </a:r>
            <a:br>
              <a:rPr lang="fr-FR" dirty="0"/>
            </a:br>
            <a:r>
              <a:rPr lang="fr-FR" dirty="0"/>
              <a:t>Transition Territoires Participation (TTP)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6" y="1844824"/>
            <a:ext cx="8624007" cy="43421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DB2850C-9C85-12D2-BD14-8F6E7385BD42}"/>
              </a:ext>
            </a:extLst>
          </p:cNvPr>
          <p:cNvSpPr txBox="1"/>
          <p:nvPr/>
        </p:nvSpPr>
        <p:spPr>
          <a:xfrm>
            <a:off x="285080" y="626006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hlinkClick r:id="rId3"/>
              </a:rPr>
              <a:t>https://cmi-ttp.parisnanterre.fr</a:t>
            </a:r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4021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bibliothèques et ressources doc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69160"/>
          </a:xfrm>
        </p:spPr>
        <p:txBody>
          <a:bodyPr>
            <a:normAutofit/>
          </a:bodyPr>
          <a:lstStyle/>
          <a:p>
            <a:r>
              <a:rPr lang="fr-FR" dirty="0"/>
              <a:t>4</a:t>
            </a:r>
            <a:r>
              <a:rPr lang="fr-FR" baseline="30000" dirty="0"/>
              <a:t>ème</a:t>
            </a:r>
            <a:r>
              <a:rPr lang="fr-FR" dirty="0"/>
              <a:t> étage du Bât D</a:t>
            </a:r>
          </a:p>
          <a:p>
            <a:pPr>
              <a:buFontTx/>
              <a:buChar char="-"/>
            </a:pPr>
            <a:r>
              <a:rPr lang="fr-FR" sz="2000" b="1" dirty="0"/>
              <a:t>Géographie (et cartes) : D410 (</a:t>
            </a:r>
            <a:r>
              <a:rPr lang="fr-FR" sz="2000" dirty="0" err="1"/>
              <a:t>Resp</a:t>
            </a:r>
            <a:r>
              <a:rPr lang="fr-FR" sz="2000" dirty="0"/>
              <a:t>. Anne-Laure BARBEAU-CERMAK)</a:t>
            </a:r>
          </a:p>
          <a:p>
            <a:pPr>
              <a:buFontTx/>
              <a:buChar char="-"/>
            </a:pPr>
            <a:r>
              <a:rPr lang="fr-FR" sz="2000" b="1" dirty="0"/>
              <a:t>Urbanisme : D412 (</a:t>
            </a:r>
            <a:r>
              <a:rPr lang="fr-FR" sz="2000" dirty="0" err="1"/>
              <a:t>Resp</a:t>
            </a:r>
            <a:r>
              <a:rPr lang="fr-FR" sz="2000" dirty="0"/>
              <a:t>. Franck RAKOTONIRINA)</a:t>
            </a:r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endParaRPr lang="fr-FR" dirty="0"/>
          </a:p>
          <a:p>
            <a:r>
              <a:rPr lang="fr-FR" dirty="0"/>
              <a:t>Salle de travail en libre accès (D411)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996952"/>
            <a:ext cx="8460432" cy="300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597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27950" y="44624"/>
            <a:ext cx="8836537" cy="1828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600" b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27950" y="116632"/>
            <a:ext cx="8836537" cy="68407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Et après la licence ?</a:t>
            </a:r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155575" y="1974426"/>
            <a:ext cx="7080736" cy="3096344"/>
          </a:xfrm>
        </p:spPr>
        <p:txBody>
          <a:bodyPr>
            <a:noAutofit/>
          </a:bodyPr>
          <a:lstStyle/>
          <a:p>
            <a:r>
              <a:rPr lang="fr-FR" sz="2800" b="1" cap="none" dirty="0"/>
              <a:t>Poursuivre en MASTER </a:t>
            </a:r>
            <a:r>
              <a:rPr lang="fr-FR" sz="2800" cap="none" dirty="0"/>
              <a:t>(M1 + M2) </a:t>
            </a:r>
            <a:r>
              <a:rPr lang="fr-FR" sz="2800" b="1" cap="none" dirty="0"/>
              <a:t>:</a:t>
            </a:r>
            <a:br>
              <a:rPr lang="fr-FR" sz="2800" b="1" cap="none" dirty="0"/>
            </a:br>
            <a:r>
              <a:rPr lang="fr-FR" sz="2000" cap="none" dirty="0"/>
              <a:t>- Aménagement, Urbanisme, Etudes Urbaines</a:t>
            </a:r>
            <a:br>
              <a:rPr lang="fr-FR" sz="2000" cap="none" dirty="0"/>
            </a:br>
            <a:r>
              <a:rPr lang="fr-FR" sz="2000" cap="none" dirty="0"/>
              <a:t>- Géographie : Environnement (Gestion de l’eau), Développement rural, Santé</a:t>
            </a:r>
            <a:br>
              <a:rPr lang="fr-FR" sz="2000" cap="none" dirty="0"/>
            </a:br>
            <a:br>
              <a:rPr lang="fr-FR" sz="2000" cap="none" dirty="0"/>
            </a:br>
            <a:br>
              <a:rPr lang="fr-FR" sz="2000" cap="none" dirty="0"/>
            </a:br>
            <a:r>
              <a:rPr lang="fr-FR" sz="2800" b="1" cap="none" dirty="0"/>
              <a:t>Concours de l’enseignement (Master MEEF) :</a:t>
            </a:r>
            <a:br>
              <a:rPr lang="fr-FR" sz="2800" b="1" cap="none" dirty="0">
                <a:effectLst/>
              </a:rPr>
            </a:br>
            <a:r>
              <a:rPr lang="fr-FR" sz="2000" cap="none" dirty="0">
                <a:effectLst/>
              </a:rPr>
              <a:t>- Professeur des écoles</a:t>
            </a:r>
            <a:br>
              <a:rPr lang="fr-FR" sz="2800" cap="none" dirty="0">
                <a:effectLst/>
              </a:rPr>
            </a:br>
            <a:r>
              <a:rPr lang="fr-FR" sz="2000" cap="none" dirty="0">
                <a:effectLst/>
              </a:rPr>
              <a:t>- CAPES histoire-géographie</a:t>
            </a:r>
            <a:br>
              <a:rPr lang="fr-FR" sz="2000" cap="none" dirty="0">
                <a:effectLst/>
              </a:rPr>
            </a:br>
            <a:r>
              <a:rPr lang="fr-FR" sz="2000" cap="none" dirty="0"/>
              <a:t>- Agrégation</a:t>
            </a:r>
            <a:r>
              <a:rPr lang="fr-FR" sz="2000" b="1" cap="none" dirty="0"/>
              <a:t> </a:t>
            </a:r>
            <a:r>
              <a:rPr lang="fr-FR" sz="2000" cap="none" dirty="0"/>
              <a:t>de géographie</a:t>
            </a:r>
            <a:br>
              <a:rPr lang="fr-FR" sz="2000" b="1" cap="none" dirty="0"/>
            </a:br>
            <a:endParaRPr lang="fr-FR" sz="2000" cap="none" dirty="0"/>
          </a:p>
        </p:txBody>
      </p:sp>
      <p:pic>
        <p:nvPicPr>
          <p:cNvPr id="11" name="Picture 2" descr="G:\Fac\Nanterre\Enseignement PX\M\M2_Gestion des milieux\2014-15 Sortie Terrain +Eval\2015_Sortie Sélune\2014-11-17\P11408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2"/>
          <a:stretch/>
        </p:blipFill>
        <p:spPr bwMode="auto">
          <a:xfrm>
            <a:off x="7233347" y="1671689"/>
            <a:ext cx="1879465" cy="131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6"/>
          <a:stretch/>
        </p:blipFill>
        <p:spPr bwMode="auto">
          <a:xfrm>
            <a:off x="7233347" y="3022795"/>
            <a:ext cx="1879465" cy="155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47" y="44624"/>
            <a:ext cx="1879465" cy="159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47" y="4607762"/>
            <a:ext cx="1879465" cy="134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logo-Département de géograph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102174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 fontScale="85000" lnSpcReduction="10000"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Département de Géographie et d’Aménagement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38522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1132</TotalTime>
  <Words>572</Words>
  <Application>Microsoft Office PowerPoint</Application>
  <PresentationFormat>Affichage à l'écran (4:3)</PresentationFormat>
  <Paragraphs>109</Paragraphs>
  <Slides>10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Microsoft Sans Serif</vt:lpstr>
      <vt:lpstr>Tw Cen MT</vt:lpstr>
      <vt:lpstr>Wingdings</vt:lpstr>
      <vt:lpstr>Wingdings 2</vt:lpstr>
      <vt:lpstr>Médian</vt:lpstr>
      <vt:lpstr>JOURNEE PORTES ouverteS Département de Géographie – Aménagement 07/02/2024</vt:lpstr>
      <vt:lpstr>La Licence </vt:lpstr>
      <vt:lpstr>La structuration des enseignements (ex L1)</vt:lpstr>
      <vt:lpstr>Les enseignements méthodologiques</vt:lpstr>
      <vt:lpstr>Les enseignements de terrain</vt:lpstr>
      <vt:lpstr>Des compétences numériques</vt:lpstr>
      <vt:lpstr>Cursus Master en Ingénierie (CMI)  Transition Territoires Participation (TTP)</vt:lpstr>
      <vt:lpstr>Les bibliothèques et ressources doc</vt:lpstr>
      <vt:lpstr>Poursuivre en MASTER (M1 + M2) : - Aménagement, Urbanisme, Etudes Urbaines - Géographie : Environnement (Gestion de l’eau), Développement rural, Santé   Concours de l’enseignement (Master MEEF) : - Professeur des écoles - CAPES histoire-géographie - Agrégation de géographie </vt:lpstr>
      <vt:lpstr>Le Département </vt:lpstr>
    </vt:vector>
  </TitlesOfParts>
  <Company>Université Paris Ouest Nanterre La Défense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Germaine Marie-anne</dc:creator>
  <cp:lastModifiedBy>Bochaton Audrey</cp:lastModifiedBy>
  <cp:revision>98</cp:revision>
  <dcterms:created xsi:type="dcterms:W3CDTF">2017-01-31T08:17:52Z</dcterms:created>
  <dcterms:modified xsi:type="dcterms:W3CDTF">2024-02-07T08:48:53Z</dcterms:modified>
</cp:coreProperties>
</file>