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42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6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82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34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1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54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71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80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9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4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5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6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3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4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1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54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xvigna@parisnanterre.fr" TargetMode="External"/><Relationship Id="rId2" Type="http://schemas.openxmlformats.org/officeDocument/2006/relationships/hyperlink" Target="mailto:cfredj@parisnanterre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497C8-C1A3-EB12-ED01-93C65A9A7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  <a:t>Les études d’histoire </a:t>
            </a:r>
            <a:b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  <a:t>à Nanterre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0E0154-3584-7431-E601-62F4F3159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10001"/>
            <a:ext cx="8676222" cy="1905000"/>
          </a:xfrm>
        </p:spPr>
        <p:txBody>
          <a:bodyPr/>
          <a:lstStyle/>
          <a:p>
            <a:pPr algn="r"/>
            <a:endParaRPr lang="fr-FR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r"/>
            <a:r>
              <a:rPr lang="fr-FR" sz="3200" b="1" dirty="0">
                <a:solidFill>
                  <a:srgbClr val="FFFF00"/>
                </a:solidFill>
                <a:latin typeface="Garamond" panose="02020404030301010803" pitchFamily="18" charset="0"/>
              </a:rPr>
              <a:t>Journée portes ouvertes</a:t>
            </a:r>
          </a:p>
          <a:p>
            <a:pPr algn="r"/>
            <a:r>
              <a:rPr lang="fr-FR" sz="3200" b="1" dirty="0">
                <a:solidFill>
                  <a:srgbClr val="FFFF00"/>
                </a:solidFill>
                <a:latin typeface="Garamond" panose="02020404030301010803" pitchFamily="18" charset="0"/>
              </a:rPr>
              <a:t>7 février 2024</a:t>
            </a:r>
          </a:p>
        </p:txBody>
      </p:sp>
    </p:spTree>
    <p:extLst>
      <p:ext uri="{BB962C8B-B14F-4D97-AF65-F5344CB8AC3E}">
        <p14:creationId xmlns:p14="http://schemas.microsoft.com/office/powerpoint/2010/main" val="385375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5FD00B-4E5C-9366-7A64-A8B70113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852" y="-67734"/>
            <a:ext cx="8534400" cy="150706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  <a:t>Deux masters en histoire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F3C14D-F4FD-8415-8DBF-32F288ADE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372" y="1998133"/>
            <a:ext cx="8534400" cy="3615267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FFFF00"/>
                </a:solidFill>
                <a:latin typeface="Garamond" panose="02020404030301010803" pitchFamily="18" charset="0"/>
              </a:rPr>
              <a:t>Master MEEF</a:t>
            </a:r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 :</a:t>
            </a:r>
            <a:r>
              <a:rPr lang="fr-FR" sz="2400" b="1" cap="none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2400" b="1" cap="none" dirty="0">
                <a:solidFill>
                  <a:schemeClr val="accent1"/>
                </a:solidFill>
                <a:latin typeface="Garamond" panose="02020404030301010803" pitchFamily="18" charset="0"/>
              </a:rPr>
              <a:t>métiers de l’enseignement  pour préparer notamment le CAPES d’histoire-géographie [Réforme en cours]</a:t>
            </a:r>
          </a:p>
          <a:p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MASTER Recherche,</a:t>
            </a:r>
            <a:r>
              <a:rPr lang="fr-FR" sz="2400" b="1" cap="none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400" b="1" cap="none" dirty="0">
                <a:solidFill>
                  <a:schemeClr val="accent1"/>
                </a:solidFill>
                <a:latin typeface="Garamond" panose="02020404030301010803" pitchFamily="18" charset="0"/>
              </a:rPr>
              <a:t>son blog</a:t>
            </a:r>
            <a:r>
              <a:rPr lang="fr-FR" sz="2400" b="1" cap="none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https://cmhn.hypotheses.org/</a:t>
            </a:r>
            <a:r>
              <a:rPr lang="fr-FR" sz="2400" b="1" cap="none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2400" b="1" cap="none" dirty="0">
                <a:solidFill>
                  <a:schemeClr val="accent1"/>
                </a:solidFill>
                <a:latin typeface="Garamond" panose="02020404030301010803" pitchFamily="18" charset="0"/>
              </a:rPr>
              <a:t>Trois parcours</a:t>
            </a:r>
          </a:p>
          <a:p>
            <a:pPr lvl="1"/>
            <a:r>
              <a:rPr lang="fr-FR" sz="2400" b="1" cap="none" dirty="0">
                <a:solidFill>
                  <a:schemeClr val="accent1"/>
                </a:solidFill>
                <a:latin typeface="Garamond" panose="02020404030301010803" pitchFamily="18" charset="0"/>
              </a:rPr>
              <a:t>Histoire des civilisations anciennes et médiévales</a:t>
            </a:r>
          </a:p>
          <a:p>
            <a:pPr lvl="1"/>
            <a:r>
              <a:rPr lang="fr-FR" sz="2400" b="1" cap="none" dirty="0">
                <a:solidFill>
                  <a:schemeClr val="accent1"/>
                </a:solidFill>
                <a:latin typeface="Garamond" panose="02020404030301010803" pitchFamily="18" charset="0"/>
              </a:rPr>
              <a:t>Sociétés moderne et contemporaine dans la mondialisation</a:t>
            </a:r>
          </a:p>
          <a:p>
            <a:pPr lvl="1"/>
            <a:r>
              <a:rPr lang="fr-FR" sz="2400" b="1" cap="none" dirty="0">
                <a:solidFill>
                  <a:schemeClr val="accent1"/>
                </a:solidFill>
                <a:latin typeface="Garamond" panose="02020404030301010803" pitchFamily="18" charset="0"/>
              </a:rPr>
              <a:t>Histoire et Sciences sociales du politique</a:t>
            </a:r>
          </a:p>
          <a:p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Et préparation de l’agrégation d’histoire</a:t>
            </a:r>
          </a:p>
        </p:txBody>
      </p:sp>
    </p:spTree>
    <p:extLst>
      <p:ext uri="{BB962C8B-B14F-4D97-AF65-F5344CB8AC3E}">
        <p14:creationId xmlns:p14="http://schemas.microsoft.com/office/powerpoint/2010/main" val="149106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B22B5-B914-DDC9-76C6-EEE8EC5E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86" y="0"/>
            <a:ext cx="8534400" cy="150706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  <a:t>Vos interlocuteurs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48C6A7-D0F5-2E83-78B9-52D4D38C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734" y="1984588"/>
            <a:ext cx="7938452" cy="3398520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fr-FR" sz="2400" b="0" i="0" u="none" strike="noStrike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</a:br>
            <a:r>
              <a:rPr lang="fr-FR" sz="2400" b="1" cap="none" dirty="0">
                <a:latin typeface="Garamond" panose="02020404030301010803" pitchFamily="18" charset="0"/>
              </a:rPr>
              <a:t>Pour d’éventuelles précisions supplémentaires : </a:t>
            </a:r>
          </a:p>
          <a:p>
            <a:pPr marL="0" indent="0">
              <a:buNone/>
            </a:pPr>
            <a:r>
              <a:rPr lang="fr-FR" sz="2400" b="1" cap="none" dirty="0">
                <a:latin typeface="Garamond" panose="02020404030301010803" pitchFamily="18" charset="0"/>
              </a:rPr>
              <a:t>Claire </a:t>
            </a:r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FREDJ</a:t>
            </a:r>
            <a:r>
              <a:rPr lang="fr-FR" sz="2400" b="1" cap="none" dirty="0">
                <a:latin typeface="Garamond" panose="02020404030301010803" pitchFamily="18" charset="0"/>
              </a:rPr>
              <a:t>, responsable de la licence d’histoire, </a:t>
            </a:r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cfredj@parisnanterre.fr</a:t>
            </a:r>
            <a:endParaRPr lang="fr-FR" sz="2400" b="1" cap="none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sz="2400" b="1" cap="none" dirty="0">
                <a:latin typeface="Garamond" panose="02020404030301010803" pitchFamily="18" charset="0"/>
              </a:rPr>
              <a:t>Marie </a:t>
            </a:r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FAVEREAU</a:t>
            </a:r>
            <a:r>
              <a:rPr lang="fr-FR" sz="2400" b="1" cap="none" dirty="0">
                <a:latin typeface="Garamond" panose="02020404030301010803" pitchFamily="18" charset="0"/>
              </a:rPr>
              <a:t>, responsable du master d’histoire, </a:t>
            </a:r>
            <a:r>
              <a:rPr lang="fr-FR" sz="2400" b="1" cap="none" dirty="0" err="1">
                <a:solidFill>
                  <a:srgbClr val="FFFF00"/>
                </a:solidFill>
                <a:latin typeface="Garamond" panose="02020404030301010803" pitchFamily="18" charset="0"/>
              </a:rPr>
              <a:t>marie.fd@parisnanterre.fr</a:t>
            </a:r>
            <a:endParaRPr lang="fr-FR" sz="2400" b="1" cap="none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sz="2400" b="1" cap="none" dirty="0">
                <a:latin typeface="Garamond" panose="02020404030301010803" pitchFamily="18" charset="0"/>
              </a:rPr>
              <a:t>Xavier </a:t>
            </a:r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VIGNA</a:t>
            </a:r>
            <a:r>
              <a:rPr lang="fr-FR" sz="2400" b="1" cap="none" dirty="0">
                <a:latin typeface="Garamond" panose="02020404030301010803" pitchFamily="18" charset="0"/>
              </a:rPr>
              <a:t>, directeur du département d’histoire, </a:t>
            </a:r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xvigna@parisnanterre.fr</a:t>
            </a:r>
            <a:endParaRPr lang="fr-FR" sz="2400" b="1" cap="none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fr-FR" sz="2400" cap="none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fr-FR" sz="26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Merci et à bientôt !</a:t>
            </a:r>
          </a:p>
        </p:txBody>
      </p:sp>
    </p:spTree>
    <p:extLst>
      <p:ext uri="{BB962C8B-B14F-4D97-AF65-F5344CB8AC3E}">
        <p14:creationId xmlns:p14="http://schemas.microsoft.com/office/powerpoint/2010/main" val="195325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0BCDD-8FCE-E1D6-5E4B-A6F388F1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092" y="311572"/>
            <a:ext cx="8534400" cy="150706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  <a:t>Le département d’histoire à Nanterre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619E1B-3F06-7C17-61BD-918F06BF2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79" y="1818639"/>
            <a:ext cx="10272889" cy="47277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b="1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FFFF00"/>
                </a:solidFill>
                <a:latin typeface="Garamond" panose="02020404030301010803" pitchFamily="18" charset="0"/>
              </a:rPr>
              <a:t>Une quarantaine enseignants chercheurs</a:t>
            </a:r>
            <a:r>
              <a:rPr lang="fr-FR" sz="2400" b="1" cap="none" dirty="0">
                <a:solidFill>
                  <a:srgbClr val="FF0000"/>
                </a:solidFill>
                <a:latin typeface="Garamond" panose="02020404030301010803" pitchFamily="18" charset="0"/>
              </a:rPr>
              <a:t>  </a:t>
            </a:r>
            <a:r>
              <a:rPr lang="fr-FR" sz="2400" b="1" cap="none" dirty="0">
                <a:latin typeface="Garamond" panose="02020404030301010803" pitchFamily="18" charset="0"/>
              </a:rPr>
              <a:t>répartis dans </a:t>
            </a:r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5 laboratoires de recherche</a:t>
            </a:r>
          </a:p>
          <a:p>
            <a:pPr marL="0" indent="0">
              <a:buNone/>
            </a:pPr>
            <a:r>
              <a:rPr lang="fr-FR" sz="2400" b="1" dirty="0">
                <a:latin typeface="Garamond" panose="02020404030301010803" pitchFamily="18" charset="0"/>
              </a:rPr>
              <a:t>Spécialistes de quatre grandes périodes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cap="none" dirty="0">
                <a:latin typeface="Garamond" panose="02020404030301010803" pitchFamily="18" charset="0"/>
              </a:rPr>
              <a:t>Histoire </a:t>
            </a:r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ancienne</a:t>
            </a:r>
            <a:r>
              <a:rPr lang="fr-FR" sz="2400" b="1" cap="none" dirty="0">
                <a:latin typeface="Garamond" panose="02020404030301010803" pitchFamily="18" charset="0"/>
              </a:rPr>
              <a:t> : époques grecque et romaine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cap="none" dirty="0">
                <a:latin typeface="Garamond" panose="02020404030301010803" pitchFamily="18" charset="0"/>
              </a:rPr>
              <a:t>Histoire </a:t>
            </a:r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médiévale</a:t>
            </a:r>
            <a:r>
              <a:rPr lang="fr-FR" sz="2400" b="1" cap="none" dirty="0">
                <a:latin typeface="Garamond" panose="02020404030301010803" pitchFamily="18" charset="0"/>
              </a:rPr>
              <a:t> : du VI</a:t>
            </a:r>
            <a:r>
              <a:rPr lang="fr-FR" sz="2400" b="1" cap="none" baseline="30000" dirty="0">
                <a:latin typeface="Garamond" panose="02020404030301010803" pitchFamily="18" charset="0"/>
              </a:rPr>
              <a:t>e</a:t>
            </a:r>
            <a:r>
              <a:rPr lang="fr-FR" sz="2400" b="1" cap="none" dirty="0">
                <a:latin typeface="Garamond" panose="02020404030301010803" pitchFamily="18" charset="0"/>
              </a:rPr>
              <a:t> au XV</a:t>
            </a:r>
            <a:r>
              <a:rPr lang="fr-FR" sz="2400" b="1" cap="none" baseline="30000" dirty="0">
                <a:latin typeface="Garamond" panose="02020404030301010803" pitchFamily="18" charset="0"/>
              </a:rPr>
              <a:t>e</a:t>
            </a:r>
            <a:r>
              <a:rPr lang="fr-FR" sz="2400" b="1" cap="none" dirty="0">
                <a:latin typeface="Garamond" panose="02020404030301010803" pitchFamily="18" charset="0"/>
              </a:rPr>
              <a:t> siècle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cap="none" dirty="0">
                <a:latin typeface="Garamond" panose="02020404030301010803" pitchFamily="18" charset="0"/>
              </a:rPr>
              <a:t>Histoire </a:t>
            </a:r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moderne</a:t>
            </a:r>
            <a:r>
              <a:rPr lang="fr-FR" sz="2400" b="1" cap="none" dirty="0">
                <a:latin typeface="Garamond" panose="02020404030301010803" pitchFamily="18" charset="0"/>
              </a:rPr>
              <a:t> : du XVI</a:t>
            </a:r>
            <a:r>
              <a:rPr lang="fr-FR" sz="2400" b="1" cap="none" baseline="30000" dirty="0">
                <a:latin typeface="Garamond" panose="02020404030301010803" pitchFamily="18" charset="0"/>
              </a:rPr>
              <a:t>e</a:t>
            </a:r>
            <a:r>
              <a:rPr lang="fr-FR" sz="2400" b="1" cap="none" dirty="0">
                <a:latin typeface="Garamond" panose="02020404030301010803" pitchFamily="18" charset="0"/>
              </a:rPr>
              <a:t> au XVIII</a:t>
            </a:r>
            <a:r>
              <a:rPr lang="fr-FR" sz="2400" b="1" cap="none" baseline="30000" dirty="0">
                <a:latin typeface="Garamond" panose="02020404030301010803" pitchFamily="18" charset="0"/>
              </a:rPr>
              <a:t>e</a:t>
            </a:r>
            <a:r>
              <a:rPr lang="fr-FR" sz="2400" b="1" cap="none" dirty="0">
                <a:latin typeface="Garamond" panose="02020404030301010803" pitchFamily="18" charset="0"/>
              </a:rPr>
              <a:t> siècle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cap="none" dirty="0">
                <a:latin typeface="Garamond" panose="02020404030301010803" pitchFamily="18" charset="0"/>
              </a:rPr>
              <a:t>Histoire </a:t>
            </a:r>
            <a:r>
              <a:rPr lang="fr-FR" sz="2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contemporaine</a:t>
            </a:r>
            <a:r>
              <a:rPr lang="fr-FR" sz="2400" b="1" cap="none" dirty="0">
                <a:latin typeface="Garamond" panose="02020404030301010803" pitchFamily="18" charset="0"/>
              </a:rPr>
              <a:t> : à partir du XIX</a:t>
            </a:r>
            <a:r>
              <a:rPr lang="fr-FR" sz="2400" b="1" cap="none" baseline="30000" dirty="0">
                <a:latin typeface="Garamond" panose="02020404030301010803" pitchFamily="18" charset="0"/>
              </a:rPr>
              <a:t>e</a:t>
            </a:r>
            <a:r>
              <a:rPr lang="fr-FR" sz="2400" b="1" cap="none" dirty="0">
                <a:latin typeface="Garamond" panose="02020404030301010803" pitchFamily="18" charset="0"/>
              </a:rPr>
              <a:t> siècle</a:t>
            </a:r>
          </a:p>
          <a:p>
            <a:pPr marL="0" indent="0">
              <a:buNone/>
            </a:pPr>
            <a:endParaRPr lang="fr-FR" sz="2400" b="1" cap="none" dirty="0">
              <a:latin typeface="Garamond" panose="02020404030301010803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D4929C-30F5-4619-8F76-F8DB94DA7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026" y="3020905"/>
            <a:ext cx="2075466" cy="288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B1F39F-35C8-4009-92F8-0C2AE2E9D48E}"/>
              </a:ext>
            </a:extLst>
          </p:cNvPr>
          <p:cNvSpPr/>
          <p:nvPr/>
        </p:nvSpPr>
        <p:spPr>
          <a:xfrm>
            <a:off x="7430638" y="5946667"/>
            <a:ext cx="3583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FFFF00"/>
                </a:solidFill>
                <a:latin typeface="Garamond" panose="02020404030301010803" pitchFamily="18" charset="0"/>
              </a:rPr>
              <a:t>Clio, détail de </a:t>
            </a:r>
            <a:r>
              <a:rPr lang="fr-FR" sz="1200" i="1" dirty="0">
                <a:solidFill>
                  <a:srgbClr val="FFFF00"/>
                </a:solidFill>
                <a:latin typeface="Garamond" panose="02020404030301010803" pitchFamily="18" charset="0"/>
              </a:rPr>
              <a:t>L'Allégorie de la peinture</a:t>
            </a:r>
            <a:r>
              <a:rPr lang="fr-FR" sz="1200" dirty="0">
                <a:solidFill>
                  <a:srgbClr val="FFFF00"/>
                </a:solidFill>
                <a:latin typeface="Garamond" panose="02020404030301010803" pitchFamily="18" charset="0"/>
              </a:rPr>
              <a:t>, par Vermeer (1666)</a:t>
            </a:r>
            <a:endParaRPr lang="fr-FR" sz="1200" b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2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FC81D-AF2E-41A3-BD0B-E535D2C8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892" y="340888"/>
            <a:ext cx="8534400" cy="150706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  <a:t>Les ressources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2F7C95B-C6BB-4C3C-900E-C90D16D1B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2563" y="3978000"/>
            <a:ext cx="3989438" cy="288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6C07B0-0351-47B8-B49B-9CE25E564524}"/>
              </a:ext>
            </a:extLst>
          </p:cNvPr>
          <p:cNvSpPr/>
          <p:nvPr/>
        </p:nvSpPr>
        <p:spPr>
          <a:xfrm>
            <a:off x="294640" y="1666855"/>
            <a:ext cx="34442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FF00"/>
                </a:solidFill>
                <a:latin typeface="Garamond" panose="02020404030301010803" pitchFamily="18" charset="0"/>
              </a:rPr>
              <a:t>Bibliothèque universitaire</a:t>
            </a:r>
          </a:p>
          <a:p>
            <a:pPr algn="just"/>
            <a:endParaRPr lang="fr-FR" sz="2400" b="1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algn="just"/>
            <a:endParaRPr lang="fr-FR" sz="2400" b="1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algn="just"/>
            <a:r>
              <a:rPr lang="fr-FR" sz="2400" b="1" dirty="0">
                <a:solidFill>
                  <a:srgbClr val="FFFF00"/>
                </a:solidFill>
                <a:latin typeface="Garamond" panose="02020404030301010803" pitchFamily="18" charset="0"/>
              </a:rPr>
              <a:t>Bibliothèque spécialisée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2400" b="1" dirty="0">
                <a:latin typeface="Garamond" panose="02020404030301010803" pitchFamily="18" charset="0"/>
              </a:rPr>
              <a:t>pour accueillir les étudiants</a:t>
            </a:r>
          </a:p>
          <a:p>
            <a:pPr algn="just"/>
            <a:endParaRPr lang="fr-FR" sz="2400" b="1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algn="just"/>
            <a:endParaRPr lang="fr-FR" sz="2400" b="1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algn="just"/>
            <a:r>
              <a:rPr lang="fr-FR" sz="2400" b="1" dirty="0">
                <a:solidFill>
                  <a:srgbClr val="FFFF00"/>
                </a:solidFill>
                <a:latin typeface="Garamond" panose="02020404030301010803" pitchFamily="18" charset="0"/>
              </a:rPr>
              <a:t>La Contemporaine </a:t>
            </a:r>
            <a:r>
              <a:rPr lang="fr-FR" sz="2400" b="1" dirty="0">
                <a:latin typeface="Garamond" panose="02020404030301010803" pitchFamily="18" charset="0"/>
              </a:rPr>
              <a:t>(bibliothèque et musée pour l’histoire des XX et XXI</a:t>
            </a:r>
            <a:r>
              <a:rPr lang="fr-FR" sz="2400" b="1" baseline="30000" dirty="0">
                <a:latin typeface="Garamond" panose="02020404030301010803" pitchFamily="18" charset="0"/>
              </a:rPr>
              <a:t>e</a:t>
            </a:r>
            <a:r>
              <a:rPr lang="fr-FR" sz="2400" b="1" dirty="0">
                <a:latin typeface="Garamond" panose="02020404030301010803" pitchFamily="18" charset="0"/>
              </a:rPr>
              <a:t> siècles)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BEAD25-9F83-4C12-9EFA-5A2E79D29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439" y="1666855"/>
            <a:ext cx="1890000" cy="25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0055189-0550-4B19-99BE-6A349D72A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563" y="1666855"/>
            <a:ext cx="458888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0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567DC-0FB0-467B-6170-DEA8FCE4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270932"/>
            <a:ext cx="8534400" cy="150706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  <a:t>Une organisation en 3 cycles : L-M-D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0C6E8-DDCC-9C19-A979-586920EE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72" y="1925320"/>
            <a:ext cx="8534400" cy="3615267"/>
          </a:xfrm>
        </p:spPr>
        <p:txBody>
          <a:bodyPr/>
          <a:lstStyle/>
          <a:p>
            <a:r>
              <a:rPr lang="fr-FR" sz="3400" b="1" dirty="0">
                <a:solidFill>
                  <a:srgbClr val="FFFF00"/>
                </a:solidFill>
                <a:latin typeface="Garamond" panose="02020404030301010803" pitchFamily="18" charset="0"/>
              </a:rPr>
              <a:t>Licence : </a:t>
            </a:r>
            <a:r>
              <a:rPr lang="fr-FR" sz="3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3 ans</a:t>
            </a:r>
            <a:endParaRPr lang="fr-FR" sz="3400" b="1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fr-FR" sz="3400" b="1" dirty="0">
                <a:solidFill>
                  <a:srgbClr val="FFFF00"/>
                </a:solidFill>
                <a:latin typeface="Garamond" panose="02020404030301010803" pitchFamily="18" charset="0"/>
              </a:rPr>
              <a:t>Master : 2 </a:t>
            </a:r>
            <a:r>
              <a:rPr lang="fr-FR" sz="3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ans</a:t>
            </a:r>
          </a:p>
          <a:p>
            <a:r>
              <a:rPr lang="fr-FR" sz="3400" b="1" dirty="0">
                <a:solidFill>
                  <a:srgbClr val="FFFF00"/>
                </a:solidFill>
                <a:latin typeface="Garamond" panose="02020404030301010803" pitchFamily="18" charset="0"/>
              </a:rPr>
              <a:t>Doctorat : 3 </a:t>
            </a:r>
            <a:r>
              <a:rPr lang="fr-FR" sz="34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ans </a:t>
            </a:r>
          </a:p>
        </p:txBody>
      </p:sp>
    </p:spTree>
    <p:extLst>
      <p:ext uri="{BB962C8B-B14F-4D97-AF65-F5344CB8AC3E}">
        <p14:creationId xmlns:p14="http://schemas.microsoft.com/office/powerpoint/2010/main" val="82132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14192-1140-503C-324A-09606453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12" y="0"/>
            <a:ext cx="8534400" cy="150706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  <a:t>La licence d’histoire à Nanterre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696A45-41FB-BFDE-2584-80FE016EB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117" y="1732280"/>
            <a:ext cx="4937655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dirty="0">
                <a:solidFill>
                  <a:srgbClr val="FFFF00"/>
                </a:solidFill>
                <a:latin typeface="Garamond" panose="02020404030301010803" pitchFamily="18" charset="0"/>
              </a:rPr>
              <a:t>Deux grandes possibilités</a:t>
            </a:r>
          </a:p>
          <a:p>
            <a:r>
              <a:rPr lang="fr-FR" sz="2600" b="1" dirty="0">
                <a:solidFill>
                  <a:srgbClr val="FFFF00"/>
                </a:solidFill>
                <a:latin typeface="Garamond" panose="02020404030301010803" pitchFamily="18" charset="0"/>
              </a:rPr>
              <a:t>Licence d’histoire : </a:t>
            </a:r>
            <a:r>
              <a:rPr lang="fr-FR" sz="2600" b="1" cap="none" dirty="0">
                <a:latin typeface="Garamond" panose="02020404030301010803" pitchFamily="18" charset="0"/>
              </a:rPr>
              <a:t>en présentiel ou à distance</a:t>
            </a:r>
          </a:p>
          <a:p>
            <a:pPr marL="0" indent="0">
              <a:buNone/>
            </a:pPr>
            <a:endParaRPr lang="fr-FR" sz="26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93355D-7431-4779-AA37-719559EF1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0212" y="2910841"/>
            <a:ext cx="4934479" cy="3615266"/>
          </a:xfrm>
        </p:spPr>
        <p:txBody>
          <a:bodyPr>
            <a:normAutofit/>
          </a:bodyPr>
          <a:lstStyle/>
          <a:p>
            <a:r>
              <a:rPr lang="fr-FR" sz="2600" b="1" dirty="0">
                <a:solidFill>
                  <a:srgbClr val="FFFF00"/>
                </a:solidFill>
                <a:latin typeface="Garamond" panose="02020404030301010803" pitchFamily="18" charset="0"/>
              </a:rPr>
              <a:t>Double licence</a:t>
            </a:r>
          </a:p>
          <a:p>
            <a:pPr lvl="1"/>
            <a:r>
              <a:rPr lang="fr-FR" sz="2600" b="1" dirty="0">
                <a:solidFill>
                  <a:srgbClr val="FFFF00"/>
                </a:solidFill>
                <a:latin typeface="Garamond" panose="02020404030301010803" pitchFamily="18" charset="0"/>
              </a:rPr>
              <a:t>Histoire</a:t>
            </a:r>
            <a:r>
              <a:rPr lang="fr-FR" sz="2600" b="1" dirty="0">
                <a:latin typeface="Garamond" panose="02020404030301010803" pitchFamily="18" charset="0"/>
              </a:rPr>
              <a:t> – Géographie</a:t>
            </a:r>
          </a:p>
          <a:p>
            <a:pPr lvl="1"/>
            <a:r>
              <a:rPr lang="fr-FR" sz="2600" b="1" dirty="0">
                <a:solidFill>
                  <a:srgbClr val="FFFF00"/>
                </a:solidFill>
                <a:latin typeface="Garamond" panose="02020404030301010803" pitchFamily="18" charset="0"/>
              </a:rPr>
              <a:t>Histoire</a:t>
            </a:r>
            <a:r>
              <a:rPr lang="fr-FR" sz="2600" b="1" dirty="0">
                <a:latin typeface="Garamond" panose="02020404030301010803" pitchFamily="18" charset="0"/>
              </a:rPr>
              <a:t> – Histoire de l’art</a:t>
            </a:r>
          </a:p>
          <a:p>
            <a:pPr lvl="1"/>
            <a:r>
              <a:rPr lang="fr-FR" sz="2600" b="1" dirty="0">
                <a:solidFill>
                  <a:srgbClr val="FFFF00"/>
                </a:solidFill>
                <a:latin typeface="Garamond" panose="02020404030301010803" pitchFamily="18" charset="0"/>
              </a:rPr>
              <a:t>Histoire</a:t>
            </a:r>
            <a:r>
              <a:rPr lang="fr-FR" sz="2600" b="1" dirty="0">
                <a:latin typeface="Garamond" panose="02020404030301010803" pitchFamily="18" charset="0"/>
              </a:rPr>
              <a:t> – Droit</a:t>
            </a:r>
          </a:p>
          <a:p>
            <a:pPr lvl="1"/>
            <a:r>
              <a:rPr lang="fr-FR" sz="2600" b="1" dirty="0">
                <a:solidFill>
                  <a:srgbClr val="FFFF00"/>
                </a:solidFill>
                <a:latin typeface="Garamond" panose="02020404030301010803" pitchFamily="18" charset="0"/>
              </a:rPr>
              <a:t>Histoire</a:t>
            </a:r>
            <a:r>
              <a:rPr lang="fr-FR" sz="2600" b="1" dirty="0">
                <a:latin typeface="Garamond" panose="02020404030301010803" pitchFamily="18" charset="0"/>
              </a:rPr>
              <a:t> – Anglais</a:t>
            </a:r>
          </a:p>
          <a:p>
            <a:pPr lvl="1"/>
            <a:r>
              <a:rPr lang="fr-FR" sz="2600" b="1" dirty="0">
                <a:solidFill>
                  <a:srgbClr val="FFFF00"/>
                </a:solidFill>
                <a:latin typeface="Garamond" panose="02020404030301010803" pitchFamily="18" charset="0"/>
              </a:rPr>
              <a:t>Histoire</a:t>
            </a:r>
            <a:r>
              <a:rPr lang="fr-FR" sz="2600" b="1" dirty="0">
                <a:latin typeface="Garamond" panose="02020404030301010803" pitchFamily="18" charset="0"/>
              </a:rPr>
              <a:t> – Espagnol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86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D7439-F98C-57AF-45C2-DF925F8B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772" y="118532"/>
            <a:ext cx="8534400" cy="150706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  <a:t>Encadrement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80AEFF-4106-835D-688F-1B749BAD1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292" y="2138680"/>
            <a:ext cx="8534400" cy="3615267"/>
          </a:xfrm>
        </p:spPr>
        <p:txBody>
          <a:bodyPr>
            <a:normAutofit/>
          </a:bodyPr>
          <a:lstStyle/>
          <a:p>
            <a:r>
              <a:rPr lang="fr-FR" sz="2600" b="1" dirty="0">
                <a:latin typeface="Garamond" panose="02020404030301010803" pitchFamily="18" charset="0"/>
              </a:rPr>
              <a:t>Une </a:t>
            </a:r>
            <a:r>
              <a:rPr lang="fr-FR" sz="2600" b="1" dirty="0">
                <a:solidFill>
                  <a:srgbClr val="FFFF00"/>
                </a:solidFill>
                <a:latin typeface="Garamond" panose="02020404030301010803" pitchFamily="18" charset="0"/>
              </a:rPr>
              <a:t>responsable de la licence d’Histoire</a:t>
            </a:r>
            <a:r>
              <a:rPr lang="fr-FR" sz="26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2600" b="1" dirty="0">
                <a:latin typeface="Garamond" panose="02020404030301010803" pitchFamily="18" charset="0"/>
              </a:rPr>
              <a:t>en présentiel ou deux responsables pour la licence à Distance</a:t>
            </a:r>
          </a:p>
          <a:p>
            <a:r>
              <a:rPr lang="fr-FR" sz="2600" b="1" dirty="0">
                <a:latin typeface="Garamond" panose="02020404030301010803" pitchFamily="18" charset="0"/>
              </a:rPr>
              <a:t>Des </a:t>
            </a:r>
            <a:r>
              <a:rPr lang="fr-FR" sz="2600" b="1" dirty="0">
                <a:solidFill>
                  <a:srgbClr val="FFFF00"/>
                </a:solidFill>
                <a:latin typeface="Garamond" panose="02020404030301010803" pitchFamily="18" charset="0"/>
              </a:rPr>
              <a:t>responsables d’année</a:t>
            </a:r>
            <a:r>
              <a:rPr lang="fr-FR" sz="26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2600" b="1" cap="none" dirty="0">
                <a:latin typeface="Garamond" panose="02020404030301010803" pitchFamily="18" charset="0"/>
              </a:rPr>
              <a:t>pour guider les étudiants et un </a:t>
            </a:r>
            <a:r>
              <a:rPr lang="fr-FR" sz="2600" b="1" dirty="0">
                <a:solidFill>
                  <a:srgbClr val="FFFF00"/>
                </a:solidFill>
                <a:latin typeface="Garamond" panose="02020404030301010803" pitchFamily="18" charset="0"/>
              </a:rPr>
              <a:t>tutorat</a:t>
            </a:r>
          </a:p>
          <a:p>
            <a:r>
              <a:rPr lang="fr-FR" sz="2600" b="1" dirty="0">
                <a:latin typeface="Garamond" panose="02020404030301010803" pitchFamily="18" charset="0"/>
              </a:rPr>
              <a:t>Un ou une </a:t>
            </a:r>
            <a:r>
              <a:rPr lang="fr-FR" sz="2600" b="1" dirty="0">
                <a:solidFill>
                  <a:srgbClr val="FFFF00"/>
                </a:solidFill>
                <a:latin typeface="Garamond" panose="02020404030301010803" pitchFamily="18" charset="0"/>
              </a:rPr>
              <a:t>responsable pour chaque double licence</a:t>
            </a:r>
            <a:r>
              <a:rPr lang="fr-FR" sz="26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2600" b="1" cap="none" dirty="0">
                <a:latin typeface="Garamond" panose="02020404030301010803" pitchFamily="18" charset="0"/>
              </a:rPr>
              <a:t>: un ou une dans le département d’histoire, un ou une dans le département associé</a:t>
            </a:r>
            <a:endParaRPr lang="fr-FR" sz="2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0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C2444-76F9-2833-1264-A26F6A9E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372" y="230292"/>
            <a:ext cx="8534400" cy="150706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  <a:t>ORGANISATION de la licence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0C734C-69AB-F3FA-3152-A5C5240D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56" y="2144889"/>
            <a:ext cx="10291055" cy="3646311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Première année : un parcours commun</a:t>
            </a:r>
            <a:r>
              <a:rPr lang="fr-FR" sz="2600" b="1" cap="none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2600" b="1" cap="none" dirty="0">
                <a:latin typeface="Garamond" panose="02020404030301010803" pitchFamily="18" charset="0"/>
              </a:rPr>
              <a:t>en histoire et un enseignement de langue vivante mais possibilité d’explorer 3 disciplines complémentaires : l’histoire de l’art, la géographie et la sociologie.</a:t>
            </a:r>
          </a:p>
          <a:p>
            <a:r>
              <a:rPr lang="fr-FR" sz="26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À partir de la 2</a:t>
            </a:r>
            <a:r>
              <a:rPr lang="fr-FR" sz="2600" b="1" cap="none" baseline="30000" dirty="0">
                <a:solidFill>
                  <a:srgbClr val="FFFF00"/>
                </a:solidFill>
                <a:latin typeface="Garamond" panose="02020404030301010803" pitchFamily="18" charset="0"/>
              </a:rPr>
              <a:t>e</a:t>
            </a:r>
            <a:r>
              <a:rPr lang="fr-FR" sz="26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 année, deux parcours</a:t>
            </a:r>
            <a:r>
              <a:rPr lang="fr-FR" sz="2600" b="1" cap="none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2600" b="1" cap="none" dirty="0">
                <a:latin typeface="Garamond" panose="02020404030301010803" pitchFamily="18" charset="0"/>
              </a:rPr>
              <a:t>sont possibles : </a:t>
            </a:r>
          </a:p>
          <a:p>
            <a:pPr lvl="1"/>
            <a:r>
              <a:rPr lang="fr-FR" sz="26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Métiers de l’histoire</a:t>
            </a:r>
            <a:r>
              <a:rPr lang="fr-FR" sz="2600" b="1" cap="none" dirty="0">
                <a:latin typeface="Garamond" panose="02020404030301010803" pitchFamily="18" charset="0"/>
              </a:rPr>
              <a:t> : recherche, documentation, culture et médias, journalisme et médias</a:t>
            </a:r>
          </a:p>
          <a:p>
            <a:pPr lvl="1"/>
            <a:r>
              <a:rPr lang="fr-FR" sz="26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Métiers de l’enseignement</a:t>
            </a:r>
            <a:r>
              <a:rPr lang="fr-FR" sz="2600" b="1" cap="none" dirty="0">
                <a:latin typeface="Garamond" panose="02020404030301010803" pitchFamily="18" charset="0"/>
              </a:rPr>
              <a:t> : Histoire &amp; Géographie, soit pour le 1</a:t>
            </a:r>
            <a:r>
              <a:rPr lang="fr-FR" sz="2600" b="1" cap="none" baseline="30000" dirty="0">
                <a:latin typeface="Garamond" panose="02020404030301010803" pitchFamily="18" charset="0"/>
              </a:rPr>
              <a:t>er</a:t>
            </a:r>
            <a:r>
              <a:rPr lang="fr-FR" sz="2600" b="1" cap="none" dirty="0">
                <a:latin typeface="Garamond" panose="02020404030301010803" pitchFamily="18" charset="0"/>
              </a:rPr>
              <a:t> degré (école maternelle ou primaire), soit pour le 2</a:t>
            </a:r>
            <a:r>
              <a:rPr lang="fr-FR" sz="2600" b="1" cap="none" baseline="30000" dirty="0">
                <a:latin typeface="Garamond" panose="02020404030301010803" pitchFamily="18" charset="0"/>
              </a:rPr>
              <a:t>nd</a:t>
            </a:r>
            <a:r>
              <a:rPr lang="fr-FR" sz="2600" b="1" cap="none" dirty="0">
                <a:latin typeface="Garamond" panose="02020404030301010803" pitchFamily="18" charset="0"/>
              </a:rPr>
              <a:t> degré (collège et lycée)</a:t>
            </a:r>
          </a:p>
          <a:p>
            <a:endParaRPr lang="fr-FR" cap="none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9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5DFD3-AA50-C505-2BA7-13FB85EB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852" y="220132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  <a:t>Pour acquérir des connaissances </a:t>
            </a:r>
            <a:b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  <a:t>et des compétences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6B7C46-E654-9471-120C-765B35532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874520"/>
            <a:ext cx="8534400" cy="4130040"/>
          </a:xfrm>
        </p:spPr>
        <p:txBody>
          <a:bodyPr>
            <a:noAutofit/>
          </a:bodyPr>
          <a:lstStyle/>
          <a:p>
            <a:r>
              <a:rPr lang="fr-FR" sz="26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Solide culture générale</a:t>
            </a:r>
            <a:r>
              <a:rPr lang="fr-FR" sz="2600" b="1" cap="none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2600" b="1" cap="none" dirty="0">
                <a:latin typeface="Garamond" panose="02020404030301010803" pitchFamily="18" charset="0"/>
              </a:rPr>
              <a:t>sur l’évolution du monde de l’Antiquité à nos jours</a:t>
            </a:r>
          </a:p>
          <a:p>
            <a:r>
              <a:rPr lang="fr-FR" sz="2600" b="1" dirty="0">
                <a:solidFill>
                  <a:srgbClr val="FFFF00"/>
                </a:solidFill>
                <a:latin typeface="Garamond" panose="02020404030301010803" pitchFamily="18" charset="0"/>
              </a:rPr>
              <a:t>M</a:t>
            </a:r>
            <a:r>
              <a:rPr lang="fr-FR" sz="26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éthodes de la discipline historique</a:t>
            </a:r>
            <a:r>
              <a:rPr lang="fr-FR" sz="2600" b="1" cap="none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26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: </a:t>
            </a:r>
          </a:p>
          <a:p>
            <a:pPr lvl="1"/>
            <a:r>
              <a:rPr lang="fr-FR" sz="2600" b="1" cap="none" dirty="0">
                <a:latin typeface="Garamond" panose="02020404030301010803" pitchFamily="18" charset="0"/>
              </a:rPr>
              <a:t>analyser une source : un  texte, une image (fixe ou animée)</a:t>
            </a:r>
          </a:p>
          <a:p>
            <a:pPr lvl="1"/>
            <a:r>
              <a:rPr lang="fr-FR" sz="2600" b="1" cap="none" dirty="0">
                <a:latin typeface="Garamond" panose="02020404030301010803" pitchFamily="18" charset="0"/>
              </a:rPr>
              <a:t>réaliser un entretien avec un témoin</a:t>
            </a:r>
          </a:p>
          <a:p>
            <a:pPr lvl="1"/>
            <a:r>
              <a:rPr lang="fr-FR" sz="2600" b="1" cap="none" dirty="0">
                <a:latin typeface="Garamond" panose="02020404030301010803" pitchFamily="18" charset="0"/>
              </a:rPr>
              <a:t>produire un commentaire de cette source</a:t>
            </a:r>
          </a:p>
          <a:p>
            <a:r>
              <a:rPr lang="fr-FR" sz="2600" b="1" cap="none" dirty="0">
                <a:latin typeface="Garamond" panose="02020404030301010803" pitchFamily="18" charset="0"/>
              </a:rPr>
              <a:t>Etoffer ses </a:t>
            </a:r>
            <a:r>
              <a:rPr lang="fr-FR" sz="26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compétences linguistiques</a:t>
            </a:r>
          </a:p>
        </p:txBody>
      </p:sp>
    </p:spTree>
    <p:extLst>
      <p:ext uri="{BB962C8B-B14F-4D97-AF65-F5344CB8AC3E}">
        <p14:creationId xmlns:p14="http://schemas.microsoft.com/office/powerpoint/2010/main" val="225540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F2E73-C1BD-9F60-CF19-DD319827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772" y="88052"/>
            <a:ext cx="8534400" cy="150706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FF00"/>
                </a:solidFill>
                <a:latin typeface="Garamond" panose="02020404030301010803" pitchFamily="18" charset="0"/>
              </a:rPr>
              <a:t>La licence : vers une spécialisation progressive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A1D3B2-A36F-E0BE-4E5C-77EEA7E14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292" y="2016760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fr-FR" sz="26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Des cours généralistes en première année</a:t>
            </a:r>
          </a:p>
          <a:p>
            <a:pPr marL="457200" lvl="1" indent="0">
              <a:buNone/>
            </a:pPr>
            <a:r>
              <a:rPr lang="fr-FR" sz="2600" b="1" cap="none" dirty="0">
                <a:latin typeface="Garamond" panose="02020404030301010803" pitchFamily="18" charset="0"/>
              </a:rPr>
              <a:t>En histoire moderne et contemporaine au premier semestre, en histoire ancienne et médiévale au second</a:t>
            </a:r>
          </a:p>
          <a:p>
            <a:r>
              <a:rPr lang="fr-FR" sz="2600" b="1" cap="none" dirty="0">
                <a:solidFill>
                  <a:srgbClr val="FFFF00"/>
                </a:solidFill>
                <a:latin typeface="Garamond" panose="02020404030301010803" pitchFamily="18" charset="0"/>
              </a:rPr>
              <a:t>Une spécialisation progressive en L2 et en L3</a:t>
            </a:r>
          </a:p>
          <a:p>
            <a:pPr marL="457200" lvl="1" indent="0">
              <a:buNone/>
            </a:pPr>
            <a:r>
              <a:rPr lang="fr-FR" sz="2600" b="1" cap="none" dirty="0">
                <a:latin typeface="Garamond" panose="02020404030301010803" pitchFamily="18" charset="0"/>
              </a:rPr>
              <a:t>Avec une part croissante de cours thématiques et/ou sur des aires géographiques particulières </a:t>
            </a:r>
          </a:p>
          <a:p>
            <a:pPr marL="457200" lvl="1" indent="0">
              <a:buNone/>
            </a:pPr>
            <a:r>
              <a:rPr lang="fr-FR" sz="2600" b="1" cap="none" dirty="0">
                <a:latin typeface="Garamond" panose="02020404030301010803" pitchFamily="18" charset="0"/>
              </a:rPr>
              <a:t>Et des modules pour acquérir les méthodes de la discipline</a:t>
            </a:r>
          </a:p>
        </p:txBody>
      </p:sp>
    </p:spTree>
    <p:extLst>
      <p:ext uri="{BB962C8B-B14F-4D97-AF65-F5344CB8AC3E}">
        <p14:creationId xmlns:p14="http://schemas.microsoft.com/office/powerpoint/2010/main" val="1977914270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</TotalTime>
  <Words>532</Words>
  <Application>Microsoft Office PowerPoint</Application>
  <PresentationFormat>Grand écran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Garamond</vt:lpstr>
      <vt:lpstr>Wingdings 3</vt:lpstr>
      <vt:lpstr>Secteur</vt:lpstr>
      <vt:lpstr>Les études d’histoire  à Nanterre</vt:lpstr>
      <vt:lpstr>Le département d’histoire à Nanterre</vt:lpstr>
      <vt:lpstr>Les ressources</vt:lpstr>
      <vt:lpstr>Une organisation en 3 cycles : L-M-D</vt:lpstr>
      <vt:lpstr>La licence d’histoire à Nanterre</vt:lpstr>
      <vt:lpstr>Encadrement</vt:lpstr>
      <vt:lpstr>ORGANISATION de la licence</vt:lpstr>
      <vt:lpstr>Pour acquérir des connaissances  et des compétences</vt:lpstr>
      <vt:lpstr>La licence : vers une spécialisation progressive</vt:lpstr>
      <vt:lpstr>Deux masters en histoire</vt:lpstr>
      <vt:lpstr>Vos interlocuteurs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études d’histoire  à Nanterre</dc:title>
  <dc:creator>Xavier Vigna</dc:creator>
  <cp:lastModifiedBy>Claire Fredj</cp:lastModifiedBy>
  <cp:revision>22</cp:revision>
  <dcterms:created xsi:type="dcterms:W3CDTF">2023-02-13T07:19:13Z</dcterms:created>
  <dcterms:modified xsi:type="dcterms:W3CDTF">2024-02-06T16:21:41Z</dcterms:modified>
</cp:coreProperties>
</file>