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90" r:id="rId4"/>
    <p:sldId id="286" r:id="rId5"/>
    <p:sldId id="288" r:id="rId6"/>
    <p:sldId id="287" r:id="rId7"/>
    <p:sldId id="298" r:id="rId8"/>
    <p:sldId id="300" r:id="rId9"/>
    <p:sldId id="301" r:id="rId10"/>
    <p:sldId id="260" r:id="rId11"/>
    <p:sldId id="302" r:id="rId12"/>
    <p:sldId id="276" r:id="rId13"/>
    <p:sldId id="277" r:id="rId14"/>
    <p:sldId id="299" r:id="rId15"/>
    <p:sldId id="263" r:id="rId16"/>
    <p:sldId id="295" r:id="rId17"/>
  </p:sldIdLst>
  <p:sldSz cx="13004800" cy="9753600"/>
  <p:notesSz cx="6858000" cy="9144000"/>
  <p:defaultTextStyle>
    <a:defPPr>
      <a:defRPr lang="fr-FR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1pPr>
    <a:lvl2pPr indent="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2pPr>
    <a:lvl3pPr indent="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3pPr>
    <a:lvl4pPr indent="6858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4pPr>
    <a:lvl5pPr indent="9144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/>
    <p:restoredTop sz="85986"/>
  </p:normalViewPr>
  <p:slideViewPr>
    <p:cSldViewPr snapToGrid="0" snapToObjects="1">
      <p:cViewPr varScale="1">
        <p:scale>
          <a:sx n="74" d="100"/>
          <a:sy n="74" d="100"/>
        </p:scale>
        <p:origin x="1608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sc-cnrs.fr/fr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ae.parisnanterre.fr/prehistoire/" TargetMode="External"/><Relationship Id="rId5" Type="http://schemas.openxmlformats.org/officeDocument/2006/relationships/hyperlink" Target="http://www.mae.parisnanterre.fr/arscan/" TargetMode="External"/><Relationship Id="rId4" Type="http://schemas.openxmlformats.org/officeDocument/2006/relationships/hyperlink" Target="https://lesc-cnrs.fr/fr/laboratoire/lesc-crem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sc-cnrs.fr/f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ae.parisnanterre.fr/prehistoire/" TargetMode="External"/><Relationship Id="rId5" Type="http://schemas.openxmlformats.org/officeDocument/2006/relationships/hyperlink" Target="http://www.mae.parisnanterre.fr/arscan/" TargetMode="External"/><Relationship Id="rId4" Type="http://schemas.openxmlformats.org/officeDocument/2006/relationships/hyperlink" Target="https://lesc-cnrs.fr/fr/laboratoire/lesc-crem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sc-cnrs.fr/f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ae.parisnanterre.fr/prehistoire/" TargetMode="External"/><Relationship Id="rId5" Type="http://schemas.openxmlformats.org/officeDocument/2006/relationships/hyperlink" Target="http://www.mae.parisnanterre.fr/arscan/" TargetMode="External"/><Relationship Id="rId4" Type="http://schemas.openxmlformats.org/officeDocument/2006/relationships/hyperlink" Target="https://lesc-cnrs.fr/fr/laboratoire/lesc-crem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sc-cnrs.fr/f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ae.parisnanterre.fr/prehistoire/" TargetMode="External"/><Relationship Id="rId5" Type="http://schemas.openxmlformats.org/officeDocument/2006/relationships/hyperlink" Target="http://www.mae.parisnanterre.fr/arscan/" TargetMode="External"/><Relationship Id="rId4" Type="http://schemas.openxmlformats.org/officeDocument/2006/relationships/hyperlink" Target="https://lesc-cnrs.fr/fr/laboratoire/lesc-crem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sc-cnrs.fr/f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ae.parisnanterre.fr/prehistoire/" TargetMode="External"/><Relationship Id="rId5" Type="http://schemas.openxmlformats.org/officeDocument/2006/relationships/hyperlink" Target="http://www.mae.parisnanterre.fr/arscan/" TargetMode="External"/><Relationship Id="rId4" Type="http://schemas.openxmlformats.org/officeDocument/2006/relationships/hyperlink" Target="https://lesc-cnrs.fr/fr/laboratoire/lesc-crem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sc-cnrs.fr/f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ae.parisnanterre.fr/prehistoire/" TargetMode="External"/><Relationship Id="rId5" Type="http://schemas.openxmlformats.org/officeDocument/2006/relationships/hyperlink" Target="http://www.mae.parisnanterre.fr/arscan/" TargetMode="External"/><Relationship Id="rId4" Type="http://schemas.openxmlformats.org/officeDocument/2006/relationships/hyperlink" Target="https://lesc-cnrs.fr/fr/laboratoire/lesc-crem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sc-cnrs.fr/f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ae.parisnanterre.fr/prehistoire/" TargetMode="External"/><Relationship Id="rId5" Type="http://schemas.openxmlformats.org/officeDocument/2006/relationships/hyperlink" Target="http://www.mae.parisnanterre.fr/arscan/" TargetMode="External"/><Relationship Id="rId4" Type="http://schemas.openxmlformats.org/officeDocument/2006/relationships/hyperlink" Target="https://lesc-cnrs.fr/fr/laboratoire/lesc-crem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e.parisnanterre.fr/arscan/" TargetMode="External"/><Relationship Id="rId3" Type="http://schemas.openxmlformats.org/officeDocument/2006/relationships/hyperlink" Target="https://dep-anthropologie.parisnanterre.fr/" TargetMode="External"/><Relationship Id="rId7" Type="http://schemas.openxmlformats.org/officeDocument/2006/relationships/hyperlink" Target="https://lesc-cnrs.fr/fr/laboratoire/lesc-cre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lesc-cnrs.fr/fr" TargetMode="External"/><Relationship Id="rId5" Type="http://schemas.openxmlformats.org/officeDocument/2006/relationships/hyperlink" Target="https://dep-anthropologie.u-paris10.fr/dpt-ufr-ssa-anthropologie/master-emad/" TargetMode="External"/><Relationship Id="rId4" Type="http://schemas.openxmlformats.org/officeDocument/2006/relationships/hyperlink" Target="https://formations.parisnanterre.fr/fr/rechercher-des-formations/master-lmd-05/anthropologie-master-JWQDMXAK.html" TargetMode="External"/><Relationship Id="rId9" Type="http://schemas.openxmlformats.org/officeDocument/2006/relationships/hyperlink" Target="http://www.mae.parisnanterre.fr/prehistoire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Une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orientation pluridisciplinaire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qui propose d'envisager l'Homme à travers la diversité de ses productions culturelles, non seulement actuelles dans une perspective ethnologique, mais aussi passées, grâce à la préhistoire. L'ethnomusicologie, enfin, relève le défi d'une anthropologie du sensible.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Des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liens étroits avec le CNRS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, à travers les centres de recherche auxquels il est associé: notamment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Laboratoire d'Ethnologie et de Sociologie Comparative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(LESC),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Centre de Recherches en EthnoMusicologie</a:t>
            </a:r>
            <a:r>
              <a:rPr lang="fr-FR" sz="2400" dirty="0">
                <a:effectLst/>
                <a:latin typeface="Helvetica Neue" panose="02000503000000020004" pitchFamily="2" charset="0"/>
                <a:hlinkClick r:id="rId4"/>
              </a:rPr>
              <a:t> 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(CREM),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5"/>
              </a:rPr>
              <a:t>Archéologie et Sciences de l'Antiquité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</a:t>
            </a:r>
            <a:r>
              <a:rPr lang="fr-FR" sz="2400" dirty="0" err="1">
                <a:effectLst/>
                <a:latin typeface="Helvetica Neue" panose="02000503000000020004" pitchFamily="2" charset="0"/>
              </a:rPr>
              <a:t>ArScAn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), et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6"/>
              </a:rPr>
              <a:t>Préhistoire et Technologie</a:t>
            </a: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115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64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069CF-5FE4-9801-EA4C-C9138B659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43B8403-3DCD-D12A-A13C-5F6C009C9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672BE6-FA16-C437-A89E-0A94E3C3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Une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orientation pluridisciplinaire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qui propose d'envisager l'Homme à travers la diversité de ses productions culturelles, non seulement actuelles dans une perspective ethnologique, mais aussi passées, grâce à la préhistoire. L'ethnomusicologie, enfin, relève le défi d'une anthropologie du sensible.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Des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liens étroits avec le CNRS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, à travers les centres de recherche auxquels il est associé: notamment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Laboratoire d'Ethnologie et de Sociologie Comparative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(LESC),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Centre de Recherches en EthnoMusicologie</a:t>
            </a:r>
            <a:r>
              <a:rPr lang="fr-FR" sz="2400" dirty="0">
                <a:effectLst/>
                <a:latin typeface="Helvetica Neue" panose="02000503000000020004" pitchFamily="2" charset="0"/>
                <a:hlinkClick r:id="rId4"/>
              </a:rPr>
              <a:t> 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(CREM),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5"/>
              </a:rPr>
              <a:t>Archéologie et Sciences de l'Antiquité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</a:t>
            </a:r>
            <a:r>
              <a:rPr lang="fr-FR" sz="2400" dirty="0" err="1">
                <a:effectLst/>
                <a:latin typeface="Helvetica Neue" panose="02000503000000020004" pitchFamily="2" charset="0"/>
              </a:rPr>
              <a:t>ArScAn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), et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6"/>
              </a:rPr>
              <a:t>Préhistoire et Technologie</a:t>
            </a: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37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96131-DE3A-0392-7B3C-9B65C76A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6B049C-1D34-40F6-4313-A759E488D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CC0CE2-6C7B-74C6-D14A-463BD5F29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Une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orientation pluridisciplinaire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qui propose d'envisager l'Homme à travers la diversité de ses productions culturelles, non seulement actuelles dans une perspective ethnologique, mais aussi passées, grâce à la préhistoire. L'ethnomusicologie, enfin, relève le défi d'une anthropologie du sensible.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r>
              <a:rPr lang="fr-FR" sz="2400" b="1" dirty="0"/>
              <a:t>1- Conduire des enquêtes de terrain </a:t>
            </a:r>
            <a:r>
              <a:rPr lang="fr-FR" sz="2400" dirty="0"/>
              <a:t>(enquête orale, observation, inventaire, collectes d’objets et d’archives privées)</a:t>
            </a:r>
          </a:p>
          <a:p>
            <a:endParaRPr lang="fr-FR" sz="2400" dirty="0"/>
          </a:p>
          <a:p>
            <a:r>
              <a:rPr lang="fr-FR" sz="2400" dirty="0"/>
              <a:t>- Observer, analyser et  interpréter des processus culturels et sociaux à partir des relations interculturelles et leurs conséquences sur la société</a:t>
            </a:r>
          </a:p>
          <a:p>
            <a:endParaRPr lang="fr-FR" sz="2400" dirty="0"/>
          </a:p>
          <a:p>
            <a:r>
              <a:rPr lang="fr-FR" sz="2400" dirty="0"/>
              <a:t>- Analyser, interpréter les résultats</a:t>
            </a:r>
          </a:p>
          <a:p>
            <a:r>
              <a:rPr lang="fr-FR" sz="2400" dirty="0"/>
              <a:t> </a:t>
            </a:r>
          </a:p>
          <a:p>
            <a:r>
              <a:rPr lang="fr-FR" sz="2400" b="1" dirty="0"/>
              <a:t>2- Participer à la conduite  de projets de patrimonialisation ou de médiation culturelle</a:t>
            </a:r>
          </a:p>
          <a:p>
            <a:r>
              <a:rPr lang="fr-FR" sz="2400" dirty="0"/>
              <a:t>- Participer à la collecte d’objets et d’archives privées ; aux inventaires des  collections muséographiques</a:t>
            </a:r>
          </a:p>
          <a:p>
            <a:r>
              <a:rPr lang="fr-FR" sz="2400" dirty="0"/>
              <a:t>-  Participation à la diffusion de  connaissances sous forme de reportages, de sites internet, d’émissions radio ou TV, d’expositions</a:t>
            </a:r>
          </a:p>
          <a:p>
            <a:r>
              <a:rPr lang="fr-FR" sz="2400" dirty="0"/>
              <a:t> </a:t>
            </a:r>
          </a:p>
          <a:p>
            <a:r>
              <a:rPr lang="fr-FR" sz="2400" b="1" dirty="0"/>
              <a:t>3- Collecter des informations et documents scientifiques</a:t>
            </a:r>
          </a:p>
          <a:p>
            <a:r>
              <a:rPr lang="fr-FR" sz="2400" dirty="0"/>
              <a:t>- Collecter des données d’archives dans la presse écrite ou audiovisuelle</a:t>
            </a:r>
          </a:p>
          <a:p>
            <a:r>
              <a:rPr lang="fr-FR" sz="2400" dirty="0"/>
              <a:t>- Etablir des synthèses de l’information</a:t>
            </a:r>
          </a:p>
          <a:p>
            <a:r>
              <a:rPr lang="fr-FR" sz="2400" dirty="0"/>
              <a:t>- Rédiger des comptes-rendus, articles…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Des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liens étroits avec le CNRS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, à travers les centres de recherche auxquels il est associé: notamment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Laboratoire d'Ethnologie et de Sociologie Comparative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(LESC),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Centre de Recherches en EthnoMusicologie</a:t>
            </a:r>
            <a:r>
              <a:rPr lang="fr-FR" sz="2400" dirty="0">
                <a:effectLst/>
                <a:latin typeface="Helvetica Neue" panose="02000503000000020004" pitchFamily="2" charset="0"/>
                <a:hlinkClick r:id="rId4"/>
              </a:rPr>
              <a:t> 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(CREM),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5"/>
              </a:rPr>
              <a:t>Archéologie et Sciences de l'Antiquité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</a:t>
            </a:r>
            <a:r>
              <a:rPr lang="fr-FR" sz="2400" dirty="0" err="1">
                <a:effectLst/>
                <a:latin typeface="Helvetica Neue" panose="02000503000000020004" pitchFamily="2" charset="0"/>
              </a:rPr>
              <a:t>ArScAn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), et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6"/>
              </a:rPr>
              <a:t>Préhistoire et Technologie</a:t>
            </a: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70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32025-EE8C-6B99-F371-3DDE1FDC8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B7DB75-5844-00FE-05C5-D5A1C07597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6882340-6F4E-B833-114B-BBFFD0BED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Une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orientation pluridisciplinaire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qui propose d'envisager l'Homme à travers la diversité de ses productions culturelles, non seulement actuelles dans une perspective ethnologique, mais aussi passées, grâce à la préhistoire. L'ethnomusicologie, enfin, relève le défi d'une anthropologie du sensible.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Des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liens étroits avec le CNRS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, à travers les centres de recherche auxquels il est associé: notamment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Laboratoire d'Ethnologie et de Sociologie Comparative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(LESC),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Centre de Recherches en EthnoMusicologie</a:t>
            </a:r>
            <a:r>
              <a:rPr lang="fr-FR" sz="2400" dirty="0">
                <a:effectLst/>
                <a:latin typeface="Helvetica Neue" panose="02000503000000020004" pitchFamily="2" charset="0"/>
                <a:hlinkClick r:id="rId4"/>
              </a:rPr>
              <a:t> 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(CREM),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5"/>
              </a:rPr>
              <a:t>Archéologie et Sciences de l'Antiquité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</a:t>
            </a:r>
            <a:r>
              <a:rPr lang="fr-FR" sz="2400" dirty="0" err="1">
                <a:effectLst/>
                <a:latin typeface="Helvetica Neue" panose="02000503000000020004" pitchFamily="2" charset="0"/>
              </a:rPr>
              <a:t>ArScAn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), et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6"/>
              </a:rPr>
              <a:t>Préhistoire et Technologie</a:t>
            </a: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53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2897A-1F4A-A76D-BAA8-0BFCDD7B5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9AA935-07F5-FA88-0EE4-1AC470675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E4E979-27D3-9B8F-4E94-9894983B5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Une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orientation pluridisciplinaire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qui propose d'envisager l'Homme à travers la diversité de ses productions culturelles, non seulement actuelles dans une perspective ethnologique, mais aussi passées, grâce à la préhistoire. L'ethnomusicologie, enfin, relève le défi d'une anthropologie du sensible.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Des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liens étroits avec le CNRS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, à travers les centres de recherche auxquels il est associé: notamment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Laboratoire d'Ethnologie et de Sociologie Comparative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(LESC),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Centre de Recherches en EthnoMusicologie</a:t>
            </a:r>
            <a:r>
              <a:rPr lang="fr-FR" sz="2400" dirty="0">
                <a:effectLst/>
                <a:latin typeface="Helvetica Neue" panose="02000503000000020004" pitchFamily="2" charset="0"/>
                <a:hlinkClick r:id="rId4"/>
              </a:rPr>
              <a:t> 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(CREM),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5"/>
              </a:rPr>
              <a:t>Archéologie et Sciences de l'Antiquité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</a:t>
            </a:r>
            <a:r>
              <a:rPr lang="fr-FR" sz="2400" dirty="0" err="1">
                <a:effectLst/>
                <a:latin typeface="Helvetica Neue" panose="02000503000000020004" pitchFamily="2" charset="0"/>
              </a:rPr>
              <a:t>ArScAn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), et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6"/>
              </a:rPr>
              <a:t>Préhistoire et Technologie</a:t>
            </a: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06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89251-9F90-9A24-C4F9-AEF2EE447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77C03A2-7098-0740-76D6-2E4687FA0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484F14-0C2F-1F1E-0AC0-86FAF68BA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Une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orientation pluridisciplinaire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qui propose d'envisager l'Homme à travers la diversité de ses productions culturelles, non seulement actuelles dans une perspective ethnologique, mais aussi passées, grâce à la préhistoire. L'ethnomusicologie, enfin, relève le défi d'une anthropologie du sensible.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Des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liens étroits avec le CNRS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, à travers les centres de recherche auxquels il est associé: notamment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Laboratoire d'Ethnologie et de Sociologie Comparative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(LESC),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Centre de Recherches en EthnoMusicologie</a:t>
            </a:r>
            <a:r>
              <a:rPr lang="fr-FR" sz="2400" dirty="0">
                <a:effectLst/>
                <a:latin typeface="Helvetica Neue" panose="02000503000000020004" pitchFamily="2" charset="0"/>
                <a:hlinkClick r:id="rId4"/>
              </a:rPr>
              <a:t> 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(CREM),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5"/>
              </a:rPr>
              <a:t>Archéologie et Sciences de l'Antiquité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</a:t>
            </a:r>
            <a:r>
              <a:rPr lang="fr-FR" sz="2400" dirty="0" err="1">
                <a:effectLst/>
                <a:latin typeface="Helvetica Neue" panose="02000503000000020004" pitchFamily="2" charset="0"/>
              </a:rPr>
              <a:t>ArScAn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), et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6"/>
              </a:rPr>
              <a:t>Préhistoire et Technologie</a:t>
            </a: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18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6EB61-6A7C-C21A-78E6-DC9AF6064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6E5169-D120-0306-69DC-AF007F471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8BA516-0FC4-BF27-9D57-6D1147216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Une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orientation pluridisciplinaire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qui propose d'envisager l'Homme à travers la diversité de ses productions culturelles, non seulement actuelles dans une perspective ethnologique, mais aussi passées, grâce à la préhistoire. L'ethnomusicologie, enfin, relève le défi d'une anthropologie du sensible.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Des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liens étroits avec le CNRS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, à travers les centres de recherche auxquels il est associé: notamment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3"/>
              </a:rPr>
              <a:t>Laboratoire d'Ethnologie et de Sociologie Comparative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(LESC),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4"/>
              </a:rPr>
              <a:t>Centre de Recherches en EthnoMusicologie</a:t>
            </a:r>
            <a:r>
              <a:rPr lang="fr-FR" sz="2400" dirty="0">
                <a:effectLst/>
                <a:latin typeface="Helvetica Neue" panose="02000503000000020004" pitchFamily="2" charset="0"/>
                <a:hlinkClick r:id="rId4"/>
              </a:rPr>
              <a:t> 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(CREM),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5"/>
              </a:rPr>
              <a:t>Archéologie et Sciences de l'Antiquité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</a:t>
            </a:r>
            <a:r>
              <a:rPr lang="fr-FR" sz="2400" dirty="0" err="1">
                <a:effectLst/>
                <a:latin typeface="Helvetica Neue" panose="02000503000000020004" pitchFamily="2" charset="0"/>
              </a:rPr>
              <a:t>ArScAn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), et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6"/>
              </a:rPr>
              <a:t>Préhistoire et Technologie</a:t>
            </a: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14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3467F-2527-5582-B364-72B057FE5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49268B-4288-00A1-FA4A-DF0B7EFC7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C106EA-DF9D-F867-D109-D7D66D53F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/>
              <a:t>Composé principalement d’enseignants-chercheurs membres du LESC,</a:t>
            </a:r>
            <a:r>
              <a:rPr lang="fr-FR" sz="2000" dirty="0">
                <a:hlinkClick r:id="rId3"/>
              </a:rPr>
              <a:t> le Département d’anthropologie</a:t>
            </a:r>
            <a:r>
              <a:rPr lang="fr-FR" sz="2000" dirty="0"/>
              <a:t> de l’université Paris Nanterre propose une formation de licence déployée sur trois ans, de la L1 à la L3, et quatre parcours de master en deux ans. Pluridisciplinaire et ouverte sur le champ des sciences humaines, la Licence « Sciences de l’Homme, Anthropologie, Ethnologie » offre une spécialisation progressive en ethnologie, préhistoire, ainsi qu’en ethnomusicologie et anthropologie de la danse. Au niveau du master, quatre parcours en « Anthropologie » sont proposés : « </a:t>
            </a:r>
            <a:r>
              <a:rPr lang="fr-FR" sz="2000" dirty="0">
                <a:hlinkClick r:id="rId4"/>
              </a:rPr>
              <a:t>Ethnologie générale</a:t>
            </a:r>
            <a:r>
              <a:rPr lang="fr-FR" sz="2000" dirty="0"/>
              <a:t> », « </a:t>
            </a:r>
            <a:r>
              <a:rPr lang="fr-FR" sz="2000" dirty="0">
                <a:hlinkClick r:id="rId4"/>
              </a:rPr>
              <a:t>Préhistoire</a:t>
            </a:r>
            <a:r>
              <a:rPr lang="fr-FR" sz="2000" dirty="0"/>
              <a:t> », « </a:t>
            </a:r>
            <a:r>
              <a:rPr lang="fr-FR" sz="2000" dirty="0">
                <a:hlinkClick r:id="rId4"/>
              </a:rPr>
              <a:t>Anthropologie, philosophie, éthologie</a:t>
            </a:r>
            <a:r>
              <a:rPr lang="fr-FR" sz="2000" dirty="0"/>
              <a:t> », « </a:t>
            </a:r>
            <a:r>
              <a:rPr lang="fr-FR" sz="2000" dirty="0">
                <a:hlinkClick r:id="rId5"/>
              </a:rPr>
              <a:t>Ethnomusicologie et anthropologie de la danse</a:t>
            </a:r>
            <a:r>
              <a:rPr lang="fr-FR" sz="2000" dirty="0"/>
              <a:t> ». Les masters peuvent ouvrir sur un doctorat dans différentes disciplines.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Une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orientation pluridisciplinaire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qui propose d'envisager l'Homme à travers la diversité de ses productions culturelles, non seulement actuelles dans une perspective ethnologique, mais aussi passées, grâce à la préhistoire. L'ethnomusicologie, enfin, relève le défi d'une anthropologie du sensible.</a:t>
            </a: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effectLst/>
                <a:latin typeface="Helvetica Neue" panose="02000503000000020004" pitchFamily="2" charset="0"/>
              </a:rPr>
              <a:t>Des </a:t>
            </a:r>
            <a:r>
              <a:rPr lang="fr-FR" sz="2400" b="1" i="1" dirty="0">
                <a:effectLst/>
                <a:latin typeface="Helvetica Neue" panose="02000503000000020004" pitchFamily="2" charset="0"/>
              </a:rPr>
              <a:t>liens étroits avec le CNRS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, à travers les centres de recherche auxquels il est associé: notamment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6"/>
              </a:rPr>
              <a:t>Laboratoire d'Ethnologie et de Sociologie Comparative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(LESC), le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7"/>
              </a:rPr>
              <a:t>Centre de Recherches en EthnoMusicologie</a:t>
            </a:r>
            <a:r>
              <a:rPr lang="fr-FR" sz="2400" dirty="0">
                <a:effectLst/>
                <a:latin typeface="Helvetica Neue" panose="02000503000000020004" pitchFamily="2" charset="0"/>
                <a:hlinkClick r:id="rId7"/>
              </a:rPr>
              <a:t> 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(CREM),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8"/>
              </a:rPr>
              <a:t>Archéologie et Sciences de l'Antiquité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 (</a:t>
            </a:r>
            <a:r>
              <a:rPr lang="fr-FR" sz="2400" dirty="0" err="1">
                <a:effectLst/>
                <a:latin typeface="Helvetica Neue" panose="02000503000000020004" pitchFamily="2" charset="0"/>
              </a:rPr>
              <a:t>ArScAn</a:t>
            </a:r>
            <a:r>
              <a:rPr lang="fr-FR" sz="2400" dirty="0">
                <a:effectLst/>
                <a:latin typeface="Helvetica Neue" panose="02000503000000020004" pitchFamily="2" charset="0"/>
              </a:rPr>
              <a:t>), et le laboratoire </a:t>
            </a:r>
            <a:r>
              <a:rPr lang="fr-FR" sz="2400" u="sng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9"/>
              </a:rPr>
              <a:t>Préhistoire et Technologie</a:t>
            </a: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effectLst/>
              <a:latin typeface="Helvetica Neue" panose="02000503000000020004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25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Raleway" panose="020F0502020204030204" pitchFamily="34" charset="0"/>
              </a:rPr>
              <a:t>L1 - Sciences de l'homme, anthropologie,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Raleway" panose="020F0502020204030204" pitchFamily="34" charset="0"/>
              </a:rPr>
              <a:t>ethnologie : 508 h</a:t>
            </a:r>
            <a:br>
              <a:rPr lang="fr-FR" sz="1800" dirty="0">
                <a:effectLst/>
                <a:latin typeface="Raleway" panose="020F0502020204030204" pitchFamily="34" charset="0"/>
              </a:rPr>
            </a:br>
            <a:r>
              <a:rPr lang="fr-FR" sz="1800" dirty="0">
                <a:effectLst/>
                <a:latin typeface="Raleway" panose="020F0502020204030204" pitchFamily="34" charset="0"/>
              </a:rPr>
              <a:t>L2 - Sciences de l'homme, anthropologie, </a:t>
            </a:r>
            <a:endParaRPr lang="fr-FR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Raleway" panose="020F0502020204030204" pitchFamily="34" charset="0"/>
              </a:rPr>
              <a:t>ethnologie : 506.5 h</a:t>
            </a:r>
            <a:br>
              <a:rPr lang="fr-FR" sz="1800" dirty="0">
                <a:effectLst/>
                <a:latin typeface="Raleway" panose="020F0502020204030204" pitchFamily="34" charset="0"/>
              </a:rPr>
            </a:br>
            <a:r>
              <a:rPr lang="fr-FR" sz="1800" dirty="0">
                <a:effectLst/>
                <a:latin typeface="Raleway" panose="020F0502020204030204" pitchFamily="34" charset="0"/>
              </a:rPr>
              <a:t>L3 - SHAE ethnologie </a:t>
            </a:r>
            <a:r>
              <a:rPr lang="fr-FR" sz="1800" dirty="0" err="1">
                <a:effectLst/>
                <a:latin typeface="Raleway" panose="020F0502020204030204" pitchFamily="34" charset="0"/>
              </a:rPr>
              <a:t>générale</a:t>
            </a:r>
            <a:r>
              <a:rPr lang="fr-FR" sz="1800" dirty="0">
                <a:effectLst/>
                <a:latin typeface="Raleway" panose="020F0502020204030204" pitchFamily="34" charset="0"/>
              </a:rPr>
              <a:t> : 468 h 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>
              <a:effectLst/>
              <a:latin typeface="Raleway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effectLst/>
                <a:latin typeface="Raleway" pitchFamily="2" charset="77"/>
              </a:rPr>
              <a:t>La Licence </a:t>
            </a:r>
            <a:r>
              <a:rPr lang="fr-FR" sz="1800" i="1" dirty="0">
                <a:effectLst/>
                <a:latin typeface="Raleway" pitchFamily="2" charset="77"/>
              </a:rPr>
              <a:t>Sciences de l'Homme, Anthropologie, Ethnologie </a:t>
            </a:r>
            <a:r>
              <a:rPr lang="fr-FR" sz="1800" dirty="0">
                <a:effectLst/>
                <a:latin typeface="Raleway" pitchFamily="2" charset="77"/>
              </a:rPr>
              <a:t>entend relever le </a:t>
            </a:r>
            <a:r>
              <a:rPr lang="fr-FR" sz="1800" dirty="0" err="1">
                <a:effectLst/>
                <a:latin typeface="Raleway" pitchFamily="2" charset="77"/>
              </a:rPr>
              <a:t>défi</a:t>
            </a:r>
            <a:r>
              <a:rPr lang="fr-FR" sz="1800" dirty="0">
                <a:effectLst/>
                <a:latin typeface="Raleway" pitchFamily="2" charset="77"/>
              </a:rPr>
              <a:t> d'un enseignement de l'anthropologie et de l'ethnologie ancré dans le champ des sciences humaines. Elle souhaite former de jeunes </a:t>
            </a:r>
            <a:r>
              <a:rPr lang="fr-FR" sz="1800" dirty="0" err="1">
                <a:effectLst/>
                <a:latin typeface="Raleway" pitchFamily="2" charset="77"/>
              </a:rPr>
              <a:t>spécialistes</a:t>
            </a:r>
            <a:r>
              <a:rPr lang="fr-FR" sz="1800" dirty="0">
                <a:effectLst/>
                <a:latin typeface="Raleway" pitchFamily="2" charset="77"/>
              </a:rPr>
              <a:t> de l'</a:t>
            </a:r>
            <a:r>
              <a:rPr lang="fr-FR" sz="1800" dirty="0" err="1">
                <a:effectLst/>
                <a:latin typeface="Raleway" pitchFamily="2" charset="77"/>
              </a:rPr>
              <a:t>altérite</a:t>
            </a:r>
            <a:r>
              <a:rPr lang="fr-FR" sz="1800" dirty="0">
                <a:effectLst/>
                <a:latin typeface="Raleway" pitchFamily="2" charset="77"/>
              </a:rPr>
              <a:t>́ sociale et culturelle, capables de mobiliser des outils sociologiques, </a:t>
            </a:r>
            <a:r>
              <a:rPr lang="fr-FR" sz="1800" dirty="0" err="1">
                <a:effectLst/>
                <a:latin typeface="Raleway" pitchFamily="2" charset="77"/>
              </a:rPr>
              <a:t>géographiques</a:t>
            </a:r>
            <a:r>
              <a:rPr lang="fr-FR" sz="1800" dirty="0">
                <a:effectLst/>
                <a:latin typeface="Raleway" pitchFamily="2" charset="77"/>
              </a:rPr>
              <a:t>, philosophiques, linguistiques, dans</a:t>
            </a:r>
            <a:br>
              <a:rPr lang="fr-FR" sz="1800" dirty="0">
                <a:effectLst/>
                <a:latin typeface="Raleway" pitchFamily="2" charset="77"/>
              </a:rPr>
            </a:br>
            <a:r>
              <a:rPr lang="fr-FR" sz="1800" dirty="0">
                <a:effectLst/>
                <a:latin typeface="Raleway" pitchFamily="2" charset="77"/>
              </a:rPr>
              <a:t>le cadre de leur </a:t>
            </a:r>
            <a:r>
              <a:rPr lang="fr-FR" sz="1800" dirty="0" err="1">
                <a:effectLst/>
                <a:latin typeface="Raleway" pitchFamily="2" charset="77"/>
              </a:rPr>
              <a:t>réflexion</a:t>
            </a:r>
            <a:r>
              <a:rPr lang="fr-FR" sz="1800" dirty="0">
                <a:effectLst/>
                <a:latin typeface="Raleway" pitchFamily="2" charset="77"/>
              </a:rPr>
              <a:t> sur la </a:t>
            </a:r>
            <a:r>
              <a:rPr lang="fr-FR" sz="1800" dirty="0" err="1">
                <a:effectLst/>
                <a:latin typeface="Raleway" pitchFamily="2" charset="77"/>
              </a:rPr>
              <a:t>diversite</a:t>
            </a:r>
            <a:r>
              <a:rPr lang="fr-FR" sz="1800" dirty="0">
                <a:effectLst/>
                <a:latin typeface="Raleway" pitchFamily="2" charset="77"/>
              </a:rPr>
              <a:t>́ des cultures humaines. En associant </a:t>
            </a:r>
            <a:r>
              <a:rPr lang="fr-FR" sz="1800" dirty="0" err="1">
                <a:effectLst/>
                <a:latin typeface="Raleway" pitchFamily="2" charset="77"/>
              </a:rPr>
              <a:t>étroitement</a:t>
            </a:r>
            <a:r>
              <a:rPr lang="fr-FR" sz="1800" dirty="0">
                <a:effectLst/>
                <a:latin typeface="Raleway" pitchFamily="2" charset="77"/>
              </a:rPr>
              <a:t> ethnologie, </a:t>
            </a:r>
            <a:r>
              <a:rPr lang="fr-FR" sz="1800" dirty="0" err="1">
                <a:effectLst/>
                <a:latin typeface="Raleway" pitchFamily="2" charset="77"/>
              </a:rPr>
              <a:t>préhistoire</a:t>
            </a:r>
            <a:r>
              <a:rPr lang="fr-FR" sz="1800" dirty="0">
                <a:effectLst/>
                <a:latin typeface="Raleway" pitchFamily="2" charset="77"/>
              </a:rPr>
              <a:t>, ethnomusicologie et anthropologie de la danse, la licence d'anthropologie propose un projet de connaissance ambitieux qui envisage les </a:t>
            </a:r>
            <a:r>
              <a:rPr lang="fr-FR" sz="1800" dirty="0" err="1">
                <a:effectLst/>
                <a:latin typeface="Raleway" pitchFamily="2" charset="77"/>
              </a:rPr>
              <a:t>différentes</a:t>
            </a:r>
            <a:r>
              <a:rPr lang="fr-FR" sz="1800" dirty="0">
                <a:effectLst/>
                <a:latin typeface="Raleway" pitchFamily="2" charset="77"/>
              </a:rPr>
              <a:t> </a:t>
            </a:r>
            <a:r>
              <a:rPr lang="fr-FR" sz="1800" dirty="0" err="1">
                <a:effectLst/>
                <a:latin typeface="Raleway" pitchFamily="2" charset="77"/>
              </a:rPr>
              <a:t>manières</a:t>
            </a:r>
            <a:r>
              <a:rPr lang="fr-FR" sz="1800" dirty="0">
                <a:effectLst/>
                <a:latin typeface="Raleway" pitchFamily="2" charset="77"/>
              </a:rPr>
              <a:t> que les Hommes ont eu de vivre en </a:t>
            </a:r>
            <a:r>
              <a:rPr lang="fr-FR" sz="1800" dirty="0" err="1">
                <a:effectLst/>
                <a:latin typeface="Raleway" pitchFamily="2" charset="77"/>
              </a:rPr>
              <a:t>sociéte</a:t>
            </a:r>
            <a:r>
              <a:rPr lang="fr-FR" sz="1800" dirty="0">
                <a:effectLst/>
                <a:latin typeface="Raleway" pitchFamily="2" charset="77"/>
              </a:rPr>
              <a:t>́ dans le passé et à l'</a:t>
            </a:r>
            <a:r>
              <a:rPr lang="fr-FR" sz="1800" dirty="0" err="1">
                <a:effectLst/>
                <a:latin typeface="Raleway" pitchFamily="2" charset="77"/>
              </a:rPr>
              <a:t>époque</a:t>
            </a:r>
            <a:r>
              <a:rPr lang="fr-FR" sz="1800" dirty="0">
                <a:effectLst/>
                <a:latin typeface="Raleway" pitchFamily="2" charset="77"/>
              </a:rPr>
              <a:t> actuelle. </a:t>
            </a:r>
            <a:endParaRPr lang="fr-FR" dirty="0"/>
          </a:p>
          <a:p>
            <a:r>
              <a:rPr lang="fr-FR" sz="1800" dirty="0">
                <a:effectLst/>
                <a:latin typeface="Raleway" pitchFamily="2" charset="77"/>
              </a:rPr>
              <a:t>La </a:t>
            </a:r>
            <a:r>
              <a:rPr lang="fr-FR" sz="1800" dirty="0" err="1">
                <a:effectLst/>
                <a:latin typeface="Raleway" pitchFamily="2" charset="77"/>
              </a:rPr>
              <a:t>première</a:t>
            </a:r>
            <a:r>
              <a:rPr lang="fr-FR" sz="1800" dirty="0">
                <a:effectLst/>
                <a:latin typeface="Raleway" pitchFamily="2" charset="77"/>
              </a:rPr>
              <a:t> </a:t>
            </a:r>
            <a:r>
              <a:rPr lang="fr-FR" sz="1800" dirty="0" err="1">
                <a:effectLst/>
                <a:latin typeface="Raleway" pitchFamily="2" charset="77"/>
              </a:rPr>
              <a:t>année</a:t>
            </a:r>
            <a:r>
              <a:rPr lang="fr-FR" sz="1800" dirty="0">
                <a:effectLst/>
                <a:latin typeface="Raleway" pitchFamily="2" charset="77"/>
              </a:rPr>
              <a:t> propose une introduction </a:t>
            </a:r>
            <a:r>
              <a:rPr lang="fr-FR" sz="1800" dirty="0" err="1">
                <a:effectLst/>
                <a:latin typeface="Raleway" pitchFamily="2" charset="77"/>
              </a:rPr>
              <a:t>générale</a:t>
            </a:r>
            <a:r>
              <a:rPr lang="fr-FR" sz="1800" dirty="0">
                <a:effectLst/>
                <a:latin typeface="Raleway" pitchFamily="2" charset="77"/>
              </a:rPr>
              <a:t> à la discipline, ainsi qu’un enseignement </a:t>
            </a:r>
            <a:r>
              <a:rPr lang="fr-FR" sz="1800" dirty="0" err="1">
                <a:effectLst/>
                <a:latin typeface="Raleway" pitchFamily="2" charset="77"/>
              </a:rPr>
              <a:t>complémentaire</a:t>
            </a:r>
            <a:r>
              <a:rPr lang="fr-FR" sz="1800" dirty="0">
                <a:effectLst/>
                <a:latin typeface="Raleway" pitchFamily="2" charset="77"/>
              </a:rPr>
              <a:t> dans une discipline au choix parmi les quatre suivantes : Sociologie, </a:t>
            </a:r>
            <a:r>
              <a:rPr lang="fr-FR" sz="1800" dirty="0" err="1">
                <a:effectLst/>
                <a:latin typeface="Raleway" pitchFamily="2" charset="77"/>
              </a:rPr>
              <a:t>Géographie</a:t>
            </a:r>
            <a:r>
              <a:rPr lang="fr-FR" sz="1800" dirty="0">
                <a:effectLst/>
                <a:latin typeface="Raleway" pitchFamily="2" charset="77"/>
              </a:rPr>
              <a:t>, Philosophie, ou Sciences du Langage. La </a:t>
            </a:r>
            <a:r>
              <a:rPr lang="fr-FR" sz="1800" dirty="0" err="1">
                <a:effectLst/>
                <a:latin typeface="Raleway" pitchFamily="2" charset="77"/>
              </a:rPr>
              <a:t>deuxième</a:t>
            </a:r>
            <a:r>
              <a:rPr lang="fr-FR" sz="1800" dirty="0">
                <a:effectLst/>
                <a:latin typeface="Raleway" pitchFamily="2" charset="77"/>
              </a:rPr>
              <a:t> </a:t>
            </a:r>
            <a:r>
              <a:rPr lang="fr-FR" sz="1800" dirty="0" err="1">
                <a:effectLst/>
                <a:latin typeface="Raleway" pitchFamily="2" charset="77"/>
              </a:rPr>
              <a:t>année</a:t>
            </a:r>
            <a:r>
              <a:rPr lang="fr-FR" sz="1800" dirty="0">
                <a:effectLst/>
                <a:latin typeface="Raleway" pitchFamily="2" charset="77"/>
              </a:rPr>
              <a:t> et la </a:t>
            </a:r>
            <a:r>
              <a:rPr lang="fr-FR" sz="1800" dirty="0" err="1">
                <a:effectLst/>
                <a:latin typeface="Raleway" pitchFamily="2" charset="77"/>
              </a:rPr>
              <a:t>troisième</a:t>
            </a:r>
            <a:r>
              <a:rPr lang="fr-FR" sz="1800" dirty="0">
                <a:effectLst/>
                <a:latin typeface="Raleway" pitchFamily="2" charset="77"/>
              </a:rPr>
              <a:t> </a:t>
            </a:r>
            <a:r>
              <a:rPr lang="fr-FR" sz="1800" dirty="0" err="1">
                <a:effectLst/>
                <a:latin typeface="Raleway" pitchFamily="2" charset="77"/>
              </a:rPr>
              <a:t>année</a:t>
            </a:r>
            <a:r>
              <a:rPr lang="fr-FR" sz="1800" dirty="0">
                <a:effectLst/>
                <a:latin typeface="Raleway" pitchFamily="2" charset="77"/>
              </a:rPr>
              <a:t> conduisent l’</a:t>
            </a:r>
            <a:r>
              <a:rPr lang="fr-FR" sz="1800" dirty="0" err="1">
                <a:effectLst/>
                <a:latin typeface="Raleway" pitchFamily="2" charset="77"/>
              </a:rPr>
              <a:t>étudiant</a:t>
            </a:r>
            <a:r>
              <a:rPr lang="fr-FR" sz="1800" dirty="0">
                <a:effectLst/>
                <a:latin typeface="Raleway" pitchFamily="2" charset="77"/>
              </a:rPr>
              <a:t> à une </a:t>
            </a:r>
            <a:r>
              <a:rPr lang="fr-FR" sz="1800" dirty="0" err="1">
                <a:effectLst/>
                <a:latin typeface="Raleway" pitchFamily="2" charset="77"/>
              </a:rPr>
              <a:t>spécialisation</a:t>
            </a:r>
            <a:r>
              <a:rPr lang="fr-FR" sz="1800" dirty="0">
                <a:effectLst/>
                <a:latin typeface="Raleway" pitchFamily="2" charset="77"/>
              </a:rPr>
              <a:t> progressive en ethnologie, en </a:t>
            </a:r>
            <a:r>
              <a:rPr lang="fr-FR" sz="1800" dirty="0" err="1">
                <a:effectLst/>
                <a:latin typeface="Raleway" pitchFamily="2" charset="77"/>
              </a:rPr>
              <a:t>préhistoire</a:t>
            </a:r>
            <a:r>
              <a:rPr lang="fr-FR" sz="1800" dirty="0">
                <a:effectLst/>
                <a:latin typeface="Raleway" pitchFamily="2" charset="77"/>
              </a:rPr>
              <a:t> ou en ethnomusicologie et anthropologie de la danse. </a:t>
            </a:r>
            <a:endParaRPr lang="fr-FR" dirty="0"/>
          </a:p>
          <a:p>
            <a:r>
              <a:rPr lang="fr-FR" sz="1800" dirty="0">
                <a:effectLst/>
                <a:latin typeface="Raleway" pitchFamily="2" charset="77"/>
              </a:rPr>
              <a:t>À l’issue de cette formation, l’</a:t>
            </a:r>
            <a:r>
              <a:rPr lang="fr-FR" sz="1800" dirty="0" err="1">
                <a:effectLst/>
                <a:latin typeface="Raleway" pitchFamily="2" charset="77"/>
              </a:rPr>
              <a:t>étudiant</a:t>
            </a:r>
            <a:r>
              <a:rPr lang="fr-FR" sz="1800" dirty="0">
                <a:effectLst/>
                <a:latin typeface="Raleway" pitchFamily="2" charset="77"/>
              </a:rPr>
              <a:t> aura acquis certaines </a:t>
            </a:r>
            <a:r>
              <a:rPr lang="fr-FR" sz="1800" dirty="0" err="1">
                <a:effectLst/>
                <a:latin typeface="Raleway" pitchFamily="2" charset="77"/>
              </a:rPr>
              <a:t>compétences</a:t>
            </a:r>
            <a:r>
              <a:rPr lang="fr-FR" sz="1800" dirty="0">
                <a:effectLst/>
                <a:latin typeface="Raleway" pitchFamily="2" charset="77"/>
              </a:rPr>
              <a:t> </a:t>
            </a:r>
            <a:r>
              <a:rPr lang="fr-FR" sz="1800" dirty="0" err="1">
                <a:effectLst/>
                <a:latin typeface="Raleway" pitchFamily="2" charset="77"/>
              </a:rPr>
              <a:t>méthodologiques</a:t>
            </a:r>
            <a:r>
              <a:rPr lang="fr-FR" sz="1800" dirty="0">
                <a:effectLst/>
                <a:latin typeface="Raleway" pitchFamily="2" charset="77"/>
              </a:rPr>
              <a:t> </a:t>
            </a:r>
            <a:r>
              <a:rPr lang="fr-FR" sz="1800" dirty="0" err="1">
                <a:effectLst/>
                <a:latin typeface="Raleway" pitchFamily="2" charset="77"/>
              </a:rPr>
              <a:t>générales</a:t>
            </a:r>
            <a:r>
              <a:rPr lang="fr-FR" sz="1800" dirty="0">
                <a:effectLst/>
                <a:latin typeface="Raleway" pitchFamily="2" charset="77"/>
              </a:rPr>
              <a:t> (analyse critique et </a:t>
            </a:r>
            <a:r>
              <a:rPr lang="fr-FR" sz="1800" dirty="0" err="1">
                <a:effectLst/>
                <a:latin typeface="Raleway" pitchFamily="2" charset="77"/>
              </a:rPr>
              <a:t>synthèse</a:t>
            </a:r>
            <a:r>
              <a:rPr lang="fr-FR" sz="1800" dirty="0">
                <a:effectLst/>
                <a:latin typeface="Raleway" pitchFamily="2" charset="77"/>
              </a:rPr>
              <a:t> de textes, </a:t>
            </a:r>
            <a:r>
              <a:rPr lang="fr-FR" sz="1800" dirty="0" err="1">
                <a:effectLst/>
                <a:latin typeface="Raleway" pitchFamily="2" charset="77"/>
              </a:rPr>
              <a:t>rédaction</a:t>
            </a:r>
            <a:r>
              <a:rPr lang="fr-FR" sz="1800" dirty="0">
                <a:effectLst/>
                <a:latin typeface="Raleway" pitchFamily="2" charset="77"/>
              </a:rPr>
              <a:t>, </a:t>
            </a:r>
            <a:r>
              <a:rPr lang="fr-FR" sz="1800" dirty="0" err="1">
                <a:effectLst/>
                <a:latin typeface="Raleway" pitchFamily="2" charset="77"/>
              </a:rPr>
              <a:t>élaboration</a:t>
            </a:r>
            <a:r>
              <a:rPr lang="fr-FR" sz="1800" dirty="0">
                <a:effectLst/>
                <a:latin typeface="Raleway" pitchFamily="2" charset="77"/>
              </a:rPr>
              <a:t> d'une </a:t>
            </a:r>
            <a:r>
              <a:rPr lang="fr-FR" sz="1800" dirty="0" err="1">
                <a:effectLst/>
                <a:latin typeface="Raleway" pitchFamily="2" charset="77"/>
              </a:rPr>
              <a:t>réflexion</a:t>
            </a:r>
            <a:r>
              <a:rPr lang="fr-FR" sz="1800" dirty="0">
                <a:effectLst/>
                <a:latin typeface="Raleway" pitchFamily="2" charset="77"/>
              </a:rPr>
              <a:t> </a:t>
            </a:r>
            <a:r>
              <a:rPr lang="fr-FR" sz="1800" dirty="0" err="1">
                <a:effectLst/>
                <a:latin typeface="Raleway" pitchFamily="2" charset="77"/>
              </a:rPr>
              <a:t>argumentée</a:t>
            </a:r>
            <a:r>
              <a:rPr lang="fr-FR" sz="1800" dirty="0">
                <a:effectLst/>
                <a:latin typeface="Raleway" pitchFamily="2" charset="77"/>
              </a:rPr>
              <a:t>), et d’autres plus </a:t>
            </a:r>
            <a:r>
              <a:rPr lang="fr-FR" sz="1800" dirty="0" err="1">
                <a:effectLst/>
                <a:latin typeface="Raleway" pitchFamily="2" charset="77"/>
              </a:rPr>
              <a:t>spécifiques</a:t>
            </a:r>
            <a:r>
              <a:rPr lang="fr-FR" sz="1800" dirty="0">
                <a:effectLst/>
                <a:latin typeface="Raleway" pitchFamily="2" charset="77"/>
              </a:rPr>
              <a:t> à l'anthropologie (</a:t>
            </a:r>
            <a:r>
              <a:rPr lang="fr-FR" sz="1800" dirty="0" err="1">
                <a:effectLst/>
                <a:latin typeface="Raleway" pitchFamily="2" charset="77"/>
              </a:rPr>
              <a:t>enquête</a:t>
            </a:r>
            <a:r>
              <a:rPr lang="fr-FR" sz="1800" dirty="0">
                <a:effectLst/>
                <a:latin typeface="Raleway" pitchFamily="2" charset="77"/>
              </a:rPr>
              <a:t> de terrain, anthropologie linguistique, analyse d’images visuelles documentaires). À terme, l'horizon de la formation de licence est la capacité à mobiliser des savoirs dans l’analyse d’un corpus de </a:t>
            </a:r>
            <a:r>
              <a:rPr lang="fr-FR" sz="1800" dirty="0" err="1">
                <a:effectLst/>
                <a:latin typeface="Raleway" pitchFamily="2" charset="77"/>
              </a:rPr>
              <a:t>données</a:t>
            </a:r>
            <a:r>
              <a:rPr lang="fr-FR" sz="1800" dirty="0">
                <a:effectLst/>
                <a:latin typeface="Raleway" pitchFamily="2" charset="77"/>
              </a:rPr>
              <a:t> (bibliographique, ethnographique, collections </a:t>
            </a:r>
            <a:r>
              <a:rPr lang="fr-FR" sz="1800" dirty="0" err="1">
                <a:effectLst/>
                <a:latin typeface="Raleway" pitchFamily="2" charset="77"/>
              </a:rPr>
              <a:t>archéologiques</a:t>
            </a:r>
            <a:r>
              <a:rPr lang="fr-FR" sz="1800" dirty="0">
                <a:effectLst/>
                <a:latin typeface="Raleway" pitchFamily="2" charset="77"/>
              </a:rPr>
              <a:t> selon les parcours choisis) et à les restituer sous une forme permettant l’</a:t>
            </a:r>
            <a:r>
              <a:rPr lang="fr-FR" sz="1800" dirty="0" err="1">
                <a:effectLst/>
                <a:latin typeface="Raleway" pitchFamily="2" charset="77"/>
              </a:rPr>
              <a:t>évaluation</a:t>
            </a:r>
            <a:r>
              <a:rPr lang="fr-FR" sz="1800" dirty="0">
                <a:effectLst/>
                <a:latin typeface="Raleway" pitchFamily="2" charset="77"/>
              </a:rPr>
              <a:t> et la critique. 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37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1DA8-8835-4E5B-9265-40777F6448DD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5CB4-9560-674D-BE6E-D1498D05E594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142" y="9251950"/>
            <a:ext cx="541816" cy="379591"/>
          </a:xfrm>
        </p:spPr>
        <p:txBody>
          <a:bodyPr/>
          <a:lstStyle/>
          <a:p>
            <a:fld id="{DAB8B9FC-C28F-4841-A246-89F98B4C4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90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BE67-BCB5-4109-AE84-5A634528686C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5F48-27A4-4CDB-A8F4-F84F12B5F54B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AC78-AA1D-4BDE-A90F-4A6A96A28619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E9D68-C2AB-4F22-BA02-A04840099133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826E-683E-43F1-B1AA-4FB2A104A7B0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190FB-8DF4-494D-A342-6DE62B7E7CD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12D8-2E7C-4CC0-8666-4A75A18D48FA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0678-15A1-4C67-8820-F51EDC3AF189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Helvetica Light"/>
              </a:rPr>
              <a:t>Texte du titre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Helvetica Light"/>
              </a:rPr>
              <a:t>Texte niveau 1</a:t>
            </a:r>
          </a:p>
          <a:p>
            <a:pPr lvl="1"/>
            <a:r>
              <a:rPr lang="fr-FR">
                <a:sym typeface="Helvetica Light"/>
              </a:rPr>
              <a:t>Texte niveau 2</a:t>
            </a:r>
          </a:p>
          <a:p>
            <a:pPr lvl="2"/>
            <a:r>
              <a:rPr lang="fr-FR">
                <a:sym typeface="Helvetica Light"/>
              </a:rPr>
              <a:t>Texte niveau 3</a:t>
            </a:r>
          </a:p>
          <a:p>
            <a:pPr lvl="3"/>
            <a:r>
              <a:rPr lang="fr-FR">
                <a:sym typeface="Helvetica Light"/>
              </a:rPr>
              <a:t>Texte niveau 4</a:t>
            </a:r>
          </a:p>
          <a:p>
            <a:pPr lvl="4"/>
            <a:r>
              <a:rPr lang="fr-FR">
                <a:sym typeface="Helvetica Light"/>
              </a:rP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251950"/>
            <a:ext cx="368300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1800" ker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1C73CF-F79A-4834-8EF1-B281C7523BDC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5" r:id="rId5"/>
    <p:sldLayoutId id="2147483654" r:id="rId6"/>
    <p:sldLayoutId id="2147483653" r:id="rId7"/>
    <p:sldLayoutId id="2147483651" r:id="rId8"/>
    <p:sldLayoutId id="2147483650" r:id="rId9"/>
    <p:sldLayoutId id="2147483662" r:id="rId10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p-anthropologie.u-paris10.fr/dpt-ufr-ssa-anthropologie/master-emad/" TargetMode="External"/><Relationship Id="rId5" Type="http://schemas.openxmlformats.org/officeDocument/2006/relationships/hyperlink" Target="https://formations.parisnanterre.fr/fr/rechercher-des-formations/master-lmd-05/anthropologie-master-JWQDMXAK.html" TargetMode="External"/><Relationship Id="rId4" Type="http://schemas.openxmlformats.org/officeDocument/2006/relationships/hyperlink" Target="https://dep-anthropologie.parisnanterre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hyperlink" Target="https://www.lesc-cnrs.fr/fr/component/comprofiler/userprofile/lmontar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https://www.lesc-cnrs.fr/fr/component/comprofiler/userprofile/ggaddi" TargetMode="External"/><Relationship Id="rId5" Type="http://schemas.openxmlformats.org/officeDocument/2006/relationships/hyperlink" Target="https://www.lesc-cnrs.fr/fr/component/comprofiler/userprofile/glemaitre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g"/><Relationship Id="rId9" Type="http://schemas.openxmlformats.org/officeDocument/2006/relationships/hyperlink" Target="https://www.lesc-cnrs.fr/fr/component/comprofiler/userprofile/rdenim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esc-cnrs.fr/fr/component/comprofiler/userprofile/431-bgalf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Photo univ retouch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-4763"/>
            <a:ext cx="10718800" cy="7150101"/>
          </a:xfrm>
          <a:prstGeom prst="rect">
            <a:avLst/>
          </a:prstGeom>
          <a:noFill/>
        </p:spPr>
      </p:pic>
      <p:sp>
        <p:nvSpPr>
          <p:cNvPr id="15362" name="Shape 143"/>
          <p:cNvSpPr>
            <a:spLocks/>
          </p:cNvSpPr>
          <p:nvPr/>
        </p:nvSpPr>
        <p:spPr bwMode="auto">
          <a:xfrm>
            <a:off x="-82550" y="4486275"/>
            <a:ext cx="13944600" cy="5297488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6" name="Shape 156"/>
          <p:cNvSpPr/>
          <p:nvPr/>
        </p:nvSpPr>
        <p:spPr>
          <a:xfrm>
            <a:off x="-42863" y="429190"/>
            <a:ext cx="13090526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64" name="Shape 160"/>
          <p:cNvSpPr>
            <a:spLocks noChangeArrowheads="1"/>
          </p:cNvSpPr>
          <p:nvPr/>
        </p:nvSpPr>
        <p:spPr bwMode="auto">
          <a:xfrm>
            <a:off x="846138" y="6645275"/>
            <a:ext cx="331787" cy="63500"/>
          </a:xfrm>
          <a:prstGeom prst="rect">
            <a:avLst/>
          </a:prstGeom>
          <a:solidFill>
            <a:srgbClr val="0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5365" name="Shape 136"/>
          <p:cNvSpPr>
            <a:spLocks noChangeArrowheads="1"/>
          </p:cNvSpPr>
          <p:nvPr/>
        </p:nvSpPr>
        <p:spPr bwMode="auto">
          <a:xfrm>
            <a:off x="755650" y="3237807"/>
            <a:ext cx="5759450" cy="44114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hangingPunct="0"/>
            <a:r>
              <a:rPr lang="fr-FR" sz="4000" dirty="0"/>
              <a:t>JOURNEE PORTE OUVERTE</a:t>
            </a:r>
            <a:br>
              <a:rPr lang="fr-FR" sz="4000" dirty="0"/>
            </a:br>
            <a:endParaRPr lang="fr-FR" sz="4000" dirty="0"/>
          </a:p>
          <a:p>
            <a:pPr hangingPunct="0"/>
            <a:r>
              <a:rPr lang="fr-FR" sz="4000" dirty="0"/>
              <a:t>Licence « Sciences de l’Homme, anthropologie, ethnologie »</a:t>
            </a:r>
            <a:br>
              <a:rPr lang="fr-FR" sz="4000" dirty="0"/>
            </a:br>
            <a:endParaRPr lang="fr-FR" sz="4000" dirty="0">
              <a:solidFill>
                <a:schemeClr val="tx1"/>
              </a:solidFill>
              <a:sym typeface="Averta"/>
            </a:endParaRPr>
          </a:p>
        </p:txBody>
      </p:sp>
      <p:pic>
        <p:nvPicPr>
          <p:cNvPr id="15367" name="Imag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8139113"/>
            <a:ext cx="30527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B3D065BC-1000-4F4E-5DE5-9A050C64AD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555848"/>
            <a:ext cx="3075947" cy="220948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945644-42E2-6159-7E29-FB9BBC5716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99" y="2494989"/>
            <a:ext cx="5303508" cy="353567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3B720EF-A715-E16B-99B5-5B15003A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470"/>
            <a:ext cx="7525248" cy="1885245"/>
          </a:xfrm>
        </p:spPr>
        <p:txBody>
          <a:bodyPr/>
          <a:lstStyle/>
          <a:p>
            <a:r>
              <a:rPr lang="fr-FR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métier d’archéologue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813AAC-C03B-5706-3B21-6BAC48BA5DD0}"/>
              </a:ext>
            </a:extLst>
          </p:cNvPr>
          <p:cNvSpPr txBox="1"/>
          <p:nvPr/>
        </p:nvSpPr>
        <p:spPr>
          <a:xfrm>
            <a:off x="8291348" y="2296947"/>
            <a:ext cx="4511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….il étudie les civilisations du passé…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C4801D-F43D-3980-0C8E-E19E1911F994}"/>
              </a:ext>
            </a:extLst>
          </p:cNvPr>
          <p:cNvSpPr txBox="1"/>
          <p:nvPr/>
        </p:nvSpPr>
        <p:spPr>
          <a:xfrm>
            <a:off x="504181" y="7021365"/>
            <a:ext cx="112469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800" b="1" dirty="0">
                <a:latin typeface="Arial" panose="020B0604020202020204" pitchFamily="34" charset="0"/>
                <a:cs typeface="Arial" panose="020B0604020202020204" pitchFamily="34" charset="0"/>
              </a:rPr>
              <a:t>... par un travail sur les productions matérielles.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A67BDA0-D2A5-CF4E-327C-465609213BBB}"/>
              </a:ext>
            </a:extLst>
          </p:cNvPr>
          <p:cNvSpPr txBox="1"/>
          <p:nvPr/>
        </p:nvSpPr>
        <p:spPr>
          <a:xfrm>
            <a:off x="240182" y="1680961"/>
            <a:ext cx="6199774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120" b="1" dirty="0">
                <a:latin typeface="Avenir Heavy" panose="02000503020000020003" pitchFamily="2" charset="0"/>
              </a:rPr>
              <a:t>Grâce à la fouille….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A9CAAB2-B006-8F2B-4457-37B962EB3E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366" y="7617269"/>
            <a:ext cx="2808619" cy="22599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CA3A919-4AB2-79E5-F5C7-5A53BB819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392" y="8083979"/>
            <a:ext cx="3623629" cy="166962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7A2800A-0338-88CD-5C60-EDB191AC5D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403" y="7404166"/>
            <a:ext cx="3623629" cy="247306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2BD6293-012C-EA1A-1721-036DE83211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886" y="3225805"/>
            <a:ext cx="2778647" cy="393866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9B485D3-0C1B-2C41-7429-FB663716D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1944"/>
            <a:ext cx="3075947" cy="6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20545-35B8-C082-62D7-E713F8E4A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2E7D0A84-322C-9965-0DCC-DF6620CED11E}"/>
              </a:ext>
            </a:extLst>
          </p:cNvPr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>
            <a:extLst>
              <a:ext uri="{FF2B5EF4-FFF2-40B4-BE49-F238E27FC236}">
                <a16:creationId xmlns:a16="http://schemas.microsoft.com/office/drawing/2014/main" id="{20BD1912-2435-BA8E-07B7-18618F74C602}"/>
              </a:ext>
            </a:extLst>
          </p:cNvPr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>
            <a:extLst>
              <a:ext uri="{FF2B5EF4-FFF2-40B4-BE49-F238E27FC236}">
                <a16:creationId xmlns:a16="http://schemas.microsoft.com/office/drawing/2014/main" id="{A6362F90-D33B-326B-355B-C8E0E9F9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>
            <a:extLst>
              <a:ext uri="{FF2B5EF4-FFF2-40B4-BE49-F238E27FC236}">
                <a16:creationId xmlns:a16="http://schemas.microsoft.com/office/drawing/2014/main" id="{8439443F-B73E-9EB0-7453-78944442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776288"/>
            <a:ext cx="5759450" cy="1593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rgbClr val="FF0000"/>
                </a:solidFill>
              </a:rPr>
              <a:t>Le département d’anthropologie</a:t>
            </a:r>
            <a:endParaRPr lang="fr-FR" sz="4900" dirty="0">
              <a:solidFill>
                <a:srgbClr val="FF0000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17413" name="Shape 181">
            <a:extLst>
              <a:ext uri="{FF2B5EF4-FFF2-40B4-BE49-F238E27FC236}">
                <a16:creationId xmlns:a16="http://schemas.microsoft.com/office/drawing/2014/main" id="{EC76BA10-3562-783A-8DE6-0F10C6B1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86763"/>
            <a:ext cx="9372008" cy="471924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2000" dirty="0"/>
              <a:t>Composé principalement d’enseignants-chercheurs membres du LESC,</a:t>
            </a:r>
            <a:r>
              <a:rPr lang="fr-FR" sz="2000" dirty="0">
                <a:hlinkClick r:id="rId4"/>
              </a:rPr>
              <a:t> le Département d’anthropologie</a:t>
            </a:r>
            <a:r>
              <a:rPr lang="fr-FR" sz="2000" dirty="0"/>
              <a:t> de l’université Paris Nanterre propose une formation de licence déployée sur trois ans, de la L1 à la L3, et quatre parcours de master en deux ans. 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Pluridisciplinaire et ouverte sur le champ des sciences humaines, la Licence « Sciences de l’Homme, Anthropologie, Ethnologie » offre une spécialisation progressive en ethnologie, préhistoire, ainsi qu’en ethnomusicologie et anthropologie de la danse. </a:t>
            </a:r>
          </a:p>
          <a:p>
            <a:endParaRPr lang="fr-FR" sz="2000" dirty="0"/>
          </a:p>
          <a:p>
            <a:r>
              <a:rPr lang="fr-FR" sz="2000" dirty="0"/>
              <a:t>Au niveau du master, quatre parcours en « Anthropologie » sont proposés : « </a:t>
            </a:r>
            <a:r>
              <a:rPr lang="fr-FR" sz="2000" dirty="0">
                <a:hlinkClick r:id="rId5"/>
              </a:rPr>
              <a:t>Ethnologie générale</a:t>
            </a:r>
            <a:r>
              <a:rPr lang="fr-FR" sz="2000" dirty="0"/>
              <a:t> », « </a:t>
            </a:r>
            <a:r>
              <a:rPr lang="fr-FR" sz="2000" dirty="0">
                <a:hlinkClick r:id="rId5"/>
              </a:rPr>
              <a:t>Préhistoire</a:t>
            </a:r>
            <a:r>
              <a:rPr lang="fr-FR" sz="2000" dirty="0"/>
              <a:t> », « </a:t>
            </a:r>
            <a:r>
              <a:rPr lang="fr-FR" sz="2000" dirty="0">
                <a:hlinkClick r:id="rId5"/>
              </a:rPr>
              <a:t>Anthropologie, philosophie, éthologie</a:t>
            </a:r>
            <a:r>
              <a:rPr lang="fr-FR" sz="2000" dirty="0"/>
              <a:t> », « </a:t>
            </a:r>
            <a:r>
              <a:rPr lang="fr-FR" sz="2000" dirty="0">
                <a:hlinkClick r:id="rId6"/>
              </a:rPr>
              <a:t>Ethnomusicologie et anthropologie de la danse</a:t>
            </a:r>
            <a:r>
              <a:rPr lang="fr-FR" sz="2000" dirty="0"/>
              <a:t> ». Les masters peuvent ouvrir sur un doctorat dans différentes disciplines.</a:t>
            </a:r>
            <a:endParaRPr lang="fr-FR" sz="20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1BFAB808-F91D-312E-FB82-35AFE7368C3B}"/>
              </a:ext>
            </a:extLst>
          </p:cNvPr>
          <p:cNvSpPr/>
          <p:nvPr/>
        </p:nvSpPr>
        <p:spPr>
          <a:xfrm>
            <a:off x="867205" y="3657600"/>
            <a:ext cx="8622335" cy="4555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lvl="1"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179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/>
          <p:cNvSpPr>
            <a:spLocks noChangeArrowheads="1"/>
          </p:cNvSpPr>
          <p:nvPr/>
        </p:nvSpPr>
        <p:spPr bwMode="auto">
          <a:xfrm>
            <a:off x="865188" y="447672"/>
            <a:ext cx="11179734" cy="155427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chemeClr val="accent5"/>
                </a:solidFill>
              </a:rPr>
              <a:t>La Licence SHAE : Sciences de l’Homme, anthropologie, ethnologie </a:t>
            </a:r>
            <a:endParaRPr lang="fr-FR" sz="4900" dirty="0">
              <a:solidFill>
                <a:schemeClr val="accent5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grpSp>
        <p:nvGrpSpPr>
          <p:cNvPr id="2" name="Group 170">
            <a:extLst>
              <a:ext uri="{FF2B5EF4-FFF2-40B4-BE49-F238E27FC236}">
                <a16:creationId xmlns:a16="http://schemas.microsoft.com/office/drawing/2014/main" id="{11659FF2-2C28-B0F3-D9FE-DF359B386E5E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2415382"/>
            <a:ext cx="627617" cy="549275"/>
            <a:chOff x="0" y="0"/>
            <a:chExt cx="549208" cy="549208"/>
          </a:xfrm>
        </p:grpSpPr>
        <p:sp>
          <p:nvSpPr>
            <p:cNvPr id="3" name="Shape 168">
              <a:extLst>
                <a:ext uri="{FF2B5EF4-FFF2-40B4-BE49-F238E27FC236}">
                  <a16:creationId xmlns:a16="http://schemas.microsoft.com/office/drawing/2014/main" id="{E0BDF787-D0DA-EDD2-5315-F7F169C1F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rgbClr val="D8232A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4" name="Shape 169">
              <a:extLst>
                <a:ext uri="{FF2B5EF4-FFF2-40B4-BE49-F238E27FC236}">
                  <a16:creationId xmlns:a16="http://schemas.microsoft.com/office/drawing/2014/main" id="{24F181D0-8A97-878D-B74F-3EB99CB8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r>
                <a:rPr lang="fr-FR" sz="2300">
                  <a:solidFill>
                    <a:srgbClr val="FFFFFF"/>
                  </a:solidFill>
                  <a:sym typeface="Averta-Semibold"/>
                </a:rPr>
                <a:t>A</a:t>
              </a:r>
            </a:p>
          </p:txBody>
        </p:sp>
      </p:grpSp>
      <p:sp>
        <p:nvSpPr>
          <p:cNvPr id="5" name="Shape 171">
            <a:extLst>
              <a:ext uri="{FF2B5EF4-FFF2-40B4-BE49-F238E27FC236}">
                <a16:creationId xmlns:a16="http://schemas.microsoft.com/office/drawing/2014/main" id="{DAFAE8E7-3EF6-A6B9-1A4C-BF9F99C1E15D}"/>
              </a:ext>
            </a:extLst>
          </p:cNvPr>
          <p:cNvSpPr/>
          <p:nvPr/>
        </p:nvSpPr>
        <p:spPr>
          <a:xfrm>
            <a:off x="1566862" y="2469357"/>
            <a:ext cx="6791325" cy="513473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Cursus de Licence : 4 parcours et 1 double licence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lang="fr-FR" sz="1900" kern="0" dirty="0">
              <a:solidFill>
                <a:srgbClr val="53585F"/>
              </a:solidFill>
              <a:ea typeface="Arial" charset="0"/>
              <a:sym typeface="Avert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E20019"/>
                </a:solidFill>
                <a:effectLst/>
                <a:latin typeface="Helvetica" pitchFamily="2" charset="0"/>
              </a:rPr>
              <a:t> </a:t>
            </a:r>
            <a:r>
              <a:rPr lang="fr-FR" sz="2400" dirty="0">
                <a:solidFill>
                  <a:srgbClr val="E200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Ethnologie </a:t>
            </a:r>
            <a:r>
              <a:rPr lang="fr-FR" sz="2400" dirty="0" err="1">
                <a:solidFill>
                  <a:srgbClr val="E200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générale</a:t>
            </a:r>
            <a:r>
              <a:rPr lang="fr-FR" sz="2400" dirty="0">
                <a:solidFill>
                  <a:srgbClr val="E200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E200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Ethnomusicologie et anthropologie de la danse </a:t>
            </a: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E200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E200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Préhistoire</a:t>
            </a:r>
            <a:r>
              <a:rPr lang="fr-FR" sz="2400" dirty="0">
                <a:solidFill>
                  <a:srgbClr val="E200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E2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E200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Pratique musicale et ethnomusicologie (avec le Conservatoire de Rueil-Malmaison)</a:t>
            </a:r>
          </a:p>
          <a:p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E2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Double Licence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Histoire de l'art et archéologie - mention Sciences de l'Homme, Anthropologie Ethnologie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lang="fr-FR" sz="1900" kern="0" dirty="0">
              <a:solidFill>
                <a:srgbClr val="D8232A"/>
              </a:solidFill>
              <a:ea typeface="Arial" charset="0"/>
              <a:sym typeface="Averta"/>
            </a:endParaRPr>
          </a:p>
        </p:txBody>
      </p:sp>
    </p:spTree>
    <p:extLst>
      <p:ext uri="{BB962C8B-B14F-4D97-AF65-F5344CB8AC3E}">
        <p14:creationId xmlns:p14="http://schemas.microsoft.com/office/powerpoint/2010/main" val="18155548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/>
          <p:cNvSpPr>
            <a:spLocks noChangeArrowheads="1"/>
          </p:cNvSpPr>
          <p:nvPr/>
        </p:nvSpPr>
        <p:spPr bwMode="auto">
          <a:xfrm>
            <a:off x="840899" y="188074"/>
            <a:ext cx="5759450" cy="13080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D8232A"/>
                </a:solidFill>
                <a:sym typeface="Averta"/>
              </a:rPr>
              <a:t>Le cursus de Licence SHAE</a:t>
            </a:r>
            <a:endParaRPr lang="fr-FR" sz="4900" dirty="0">
              <a:solidFill>
                <a:srgbClr val="D8232A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grpSp>
        <p:nvGrpSpPr>
          <p:cNvPr id="2" name="Group 174">
            <a:extLst>
              <a:ext uri="{FF2B5EF4-FFF2-40B4-BE49-F238E27FC236}">
                <a16:creationId xmlns:a16="http://schemas.microsoft.com/office/drawing/2014/main" id="{FEB2E4EF-30D0-308F-3A29-F3DB4BD6D03F}"/>
              </a:ext>
            </a:extLst>
          </p:cNvPr>
          <p:cNvGrpSpPr>
            <a:grpSpLocks/>
          </p:cNvGrpSpPr>
          <p:nvPr/>
        </p:nvGrpSpPr>
        <p:grpSpPr bwMode="auto">
          <a:xfrm>
            <a:off x="840899" y="1615545"/>
            <a:ext cx="604203" cy="549275"/>
            <a:chOff x="0" y="0"/>
            <a:chExt cx="549208" cy="549208"/>
          </a:xfrm>
        </p:grpSpPr>
        <p:sp>
          <p:nvSpPr>
            <p:cNvPr id="3" name="Shape 172">
              <a:extLst>
                <a:ext uri="{FF2B5EF4-FFF2-40B4-BE49-F238E27FC236}">
                  <a16:creationId xmlns:a16="http://schemas.microsoft.com/office/drawing/2014/main" id="{2A83E219-D21D-B107-2F7B-7B6D4E346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rgbClr val="D8232A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4" name="Shape 173">
              <a:extLst>
                <a:ext uri="{FF2B5EF4-FFF2-40B4-BE49-F238E27FC236}">
                  <a16:creationId xmlns:a16="http://schemas.microsoft.com/office/drawing/2014/main" id="{62F445DE-0239-2085-BA22-C80D8524A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r>
                <a:rPr lang="fr-FR" sz="2300" dirty="0">
                  <a:solidFill>
                    <a:srgbClr val="FFFFFF"/>
                  </a:solidFill>
                  <a:sym typeface="Averta-Semibold"/>
                </a:rPr>
                <a:t>B</a:t>
              </a:r>
            </a:p>
          </p:txBody>
        </p:sp>
      </p:grpSp>
      <p:sp>
        <p:nvSpPr>
          <p:cNvPr id="5" name="Shape 175">
            <a:extLst>
              <a:ext uri="{FF2B5EF4-FFF2-40B4-BE49-F238E27FC236}">
                <a16:creationId xmlns:a16="http://schemas.microsoft.com/office/drawing/2014/main" id="{C0DE53A0-0086-23B5-76CF-CD330FEDDFDB}"/>
              </a:ext>
            </a:extLst>
          </p:cNvPr>
          <p:cNvSpPr/>
          <p:nvPr/>
        </p:nvSpPr>
        <p:spPr>
          <a:xfrm>
            <a:off x="1566863" y="1669520"/>
            <a:ext cx="5943600" cy="165686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La L1</a:t>
            </a:r>
            <a:endParaRPr sz="1900" kern="0" dirty="0">
              <a:solidFill>
                <a:srgbClr val="53585F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SzPct val="151000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508 h</a:t>
            </a:r>
            <a:endParaRPr sz="19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Enseignements fondamentaux</a:t>
            </a:r>
            <a:endParaRPr sz="19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Enseignements complémentaires</a:t>
            </a:r>
            <a:endParaRPr sz="19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Enseignements linguistiques, transversaux et outils</a:t>
            </a:r>
            <a:endParaRPr sz="1900" kern="0" dirty="0">
              <a:solidFill>
                <a:srgbClr val="D8232A"/>
              </a:solidFill>
              <a:ea typeface="Arial" charset="0"/>
              <a:sym typeface="Averta"/>
            </a:endParaRPr>
          </a:p>
        </p:txBody>
      </p:sp>
      <p:grpSp>
        <p:nvGrpSpPr>
          <p:cNvPr id="7" name="Group 174">
            <a:extLst>
              <a:ext uri="{FF2B5EF4-FFF2-40B4-BE49-F238E27FC236}">
                <a16:creationId xmlns:a16="http://schemas.microsoft.com/office/drawing/2014/main" id="{3FB30534-EEC8-9C3D-C162-B5AECFE73FE8}"/>
              </a:ext>
            </a:extLst>
          </p:cNvPr>
          <p:cNvGrpSpPr>
            <a:grpSpLocks/>
          </p:cNvGrpSpPr>
          <p:nvPr/>
        </p:nvGrpSpPr>
        <p:grpSpPr bwMode="auto">
          <a:xfrm>
            <a:off x="993299" y="3666515"/>
            <a:ext cx="604203" cy="549275"/>
            <a:chOff x="0" y="0"/>
            <a:chExt cx="549208" cy="549208"/>
          </a:xfrm>
        </p:grpSpPr>
        <p:sp>
          <p:nvSpPr>
            <p:cNvPr id="8" name="Shape 172">
              <a:extLst>
                <a:ext uri="{FF2B5EF4-FFF2-40B4-BE49-F238E27FC236}">
                  <a16:creationId xmlns:a16="http://schemas.microsoft.com/office/drawing/2014/main" id="{4A0A017A-72AA-6E74-6C5C-32AA40839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rgbClr val="D8232A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9" name="Shape 173">
              <a:extLst>
                <a:ext uri="{FF2B5EF4-FFF2-40B4-BE49-F238E27FC236}">
                  <a16:creationId xmlns:a16="http://schemas.microsoft.com/office/drawing/2014/main" id="{9CA6E1D0-BC76-207C-80B7-309B1619B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r>
                <a:rPr lang="fr-FR" sz="2300" dirty="0">
                  <a:solidFill>
                    <a:srgbClr val="FFFFFF"/>
                  </a:solidFill>
                  <a:sym typeface="Averta-Semibold"/>
                </a:rPr>
                <a:t>B</a:t>
              </a:r>
            </a:p>
          </p:txBody>
        </p:sp>
      </p:grpSp>
      <p:sp>
        <p:nvSpPr>
          <p:cNvPr id="10" name="Shape 175">
            <a:extLst>
              <a:ext uri="{FF2B5EF4-FFF2-40B4-BE49-F238E27FC236}">
                <a16:creationId xmlns:a16="http://schemas.microsoft.com/office/drawing/2014/main" id="{DD8C744C-5BA5-CD7C-7CDF-D9B012AB8FF3}"/>
              </a:ext>
            </a:extLst>
          </p:cNvPr>
          <p:cNvSpPr/>
          <p:nvPr/>
        </p:nvSpPr>
        <p:spPr>
          <a:xfrm>
            <a:off x="1719263" y="3720490"/>
            <a:ext cx="5943600" cy="165686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La L2</a:t>
            </a:r>
            <a:endParaRPr sz="1900" kern="0" dirty="0">
              <a:solidFill>
                <a:srgbClr val="53585F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SzPct val="151000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506 h</a:t>
            </a:r>
            <a:endParaRPr sz="19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Enseignements fondamentaux</a:t>
            </a: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Enseignements complémentaires</a:t>
            </a: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Enseignements linguistiques, transversaux et outils</a:t>
            </a:r>
          </a:p>
        </p:txBody>
      </p:sp>
      <p:grpSp>
        <p:nvGrpSpPr>
          <p:cNvPr id="11" name="Group 174">
            <a:extLst>
              <a:ext uri="{FF2B5EF4-FFF2-40B4-BE49-F238E27FC236}">
                <a16:creationId xmlns:a16="http://schemas.microsoft.com/office/drawing/2014/main" id="{4CD72058-1452-9A5D-6961-933F9B29FF71}"/>
              </a:ext>
            </a:extLst>
          </p:cNvPr>
          <p:cNvGrpSpPr>
            <a:grpSpLocks/>
          </p:cNvGrpSpPr>
          <p:nvPr/>
        </p:nvGrpSpPr>
        <p:grpSpPr bwMode="auto">
          <a:xfrm>
            <a:off x="993299" y="5714941"/>
            <a:ext cx="604203" cy="549275"/>
            <a:chOff x="0" y="0"/>
            <a:chExt cx="549208" cy="549208"/>
          </a:xfrm>
        </p:grpSpPr>
        <p:sp>
          <p:nvSpPr>
            <p:cNvPr id="12" name="Shape 172">
              <a:extLst>
                <a:ext uri="{FF2B5EF4-FFF2-40B4-BE49-F238E27FC236}">
                  <a16:creationId xmlns:a16="http://schemas.microsoft.com/office/drawing/2014/main" id="{632C7C57-FD6D-B9B1-D575-3EAE33EFD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rgbClr val="D8232A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3" name="Shape 173">
              <a:extLst>
                <a:ext uri="{FF2B5EF4-FFF2-40B4-BE49-F238E27FC236}">
                  <a16:creationId xmlns:a16="http://schemas.microsoft.com/office/drawing/2014/main" id="{98E8B3F2-EDF7-CCDF-85A3-B733A11FD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r>
                <a:rPr lang="fr-FR" sz="2300" dirty="0">
                  <a:solidFill>
                    <a:srgbClr val="FFFFFF"/>
                  </a:solidFill>
                  <a:sym typeface="Averta-Semibold"/>
                </a:rPr>
                <a:t>B</a:t>
              </a:r>
            </a:p>
          </p:txBody>
        </p:sp>
      </p:grpSp>
      <p:sp>
        <p:nvSpPr>
          <p:cNvPr id="14" name="Shape 175">
            <a:extLst>
              <a:ext uri="{FF2B5EF4-FFF2-40B4-BE49-F238E27FC236}">
                <a16:creationId xmlns:a16="http://schemas.microsoft.com/office/drawing/2014/main" id="{732F7DB5-8716-4683-ED71-C35E384DEEA6}"/>
              </a:ext>
            </a:extLst>
          </p:cNvPr>
          <p:cNvSpPr/>
          <p:nvPr/>
        </p:nvSpPr>
        <p:spPr>
          <a:xfrm>
            <a:off x="1719263" y="5768916"/>
            <a:ext cx="5943600" cy="239552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500" kern="0" dirty="0">
                <a:solidFill>
                  <a:srgbClr val="D8232A"/>
                </a:solidFill>
                <a:ea typeface="Arial" charset="0"/>
                <a:sym typeface="Averta"/>
              </a:rPr>
              <a:t>La L3</a:t>
            </a:r>
            <a:endParaRPr sz="1900" kern="0" dirty="0">
              <a:solidFill>
                <a:srgbClr val="53585F"/>
              </a:solidFill>
              <a:ea typeface="Arial" charset="0"/>
              <a:sym typeface="Averta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SzPct val="151000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468 h</a:t>
            </a:r>
            <a:endParaRPr sz="1900" kern="0" dirty="0">
              <a:solidFill>
                <a:srgbClr val="D8232A"/>
              </a:solidFill>
              <a:ea typeface="Arial" charset="0"/>
              <a:sym typeface="Averta"/>
            </a:endParaRP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Enseignements fondamentaux</a:t>
            </a: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Enseignements complémentaires</a:t>
            </a:r>
          </a:p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Enseignements linguistiques, transversaux et outils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51000"/>
              <a:buFont typeface="Wingdings" pitchFamily="2" charset="2"/>
              <a:buChar char="Ø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1900" kern="0" dirty="0">
                <a:solidFill>
                  <a:srgbClr val="D8232A"/>
                </a:solidFill>
                <a:ea typeface="Arial" charset="0"/>
                <a:sym typeface="Averta"/>
              </a:rPr>
              <a:t> </a:t>
            </a:r>
            <a:r>
              <a:rPr lang="fr-FR" sz="2400" b="1" kern="0" dirty="0">
                <a:solidFill>
                  <a:srgbClr val="D8232A"/>
                </a:solidFill>
                <a:ea typeface="Arial" charset="0"/>
                <a:sym typeface="Averta"/>
              </a:rPr>
              <a:t>Enquête de terrain annualisée 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51000"/>
              <a:buFont typeface="Wingdings" pitchFamily="2" charset="2"/>
              <a:buChar char="Ø"/>
              <a:defRPr sz="1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2400" b="1" kern="0" dirty="0">
                <a:solidFill>
                  <a:srgbClr val="D8232A"/>
                </a:solidFill>
                <a:ea typeface="Arial" charset="0"/>
                <a:sym typeface="Averta"/>
              </a:rPr>
              <a:t>Stage (conseillé)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93A61C-CBB7-CC6A-5DD5-A6BED56071E6}"/>
              </a:ext>
            </a:extLst>
          </p:cNvPr>
          <p:cNvSpPr txBox="1"/>
          <p:nvPr/>
        </p:nvSpPr>
        <p:spPr>
          <a:xfrm>
            <a:off x="1719263" y="8080911"/>
            <a:ext cx="811218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+ ERASMUS 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https://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dep-anthropologie.parisnanterre.fr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/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scolarite</a:t>
            </a: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/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erasmus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647073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CD98D-83B9-20B3-22F6-FA05D19D9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27EFE5A2-E811-38D6-800A-F7C802A8D0CE}"/>
              </a:ext>
            </a:extLst>
          </p:cNvPr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>
            <a:extLst>
              <a:ext uri="{FF2B5EF4-FFF2-40B4-BE49-F238E27FC236}">
                <a16:creationId xmlns:a16="http://schemas.microsoft.com/office/drawing/2014/main" id="{034512BB-B6A1-1A2C-8EE7-10155B474A59}"/>
              </a:ext>
            </a:extLst>
          </p:cNvPr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>
            <a:extLst>
              <a:ext uri="{FF2B5EF4-FFF2-40B4-BE49-F238E27FC236}">
                <a16:creationId xmlns:a16="http://schemas.microsoft.com/office/drawing/2014/main" id="{717EC3BD-B14D-F4C6-4611-7301EB51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>
            <a:extLst>
              <a:ext uri="{FF2B5EF4-FFF2-40B4-BE49-F238E27FC236}">
                <a16:creationId xmlns:a16="http://schemas.microsoft.com/office/drawing/2014/main" id="{1E349CDF-F330-FEF0-6053-7AC27C7A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366"/>
            <a:ext cx="5232400" cy="155427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rgbClr val="FF0000"/>
                </a:solidFill>
              </a:rPr>
              <a:t>Un terrain de L3 en anthropologie</a:t>
            </a:r>
            <a:endParaRPr lang="fr-FR" sz="4900" dirty="0">
              <a:solidFill>
                <a:srgbClr val="FF0000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AF2D06-447D-DDF5-C5F2-B4ADF9B8D0F6}"/>
              </a:ext>
            </a:extLst>
          </p:cNvPr>
          <p:cNvSpPr txBox="1"/>
          <p:nvPr/>
        </p:nvSpPr>
        <p:spPr>
          <a:xfrm>
            <a:off x="0" y="1605388"/>
            <a:ext cx="5082340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r-FR" sz="3200" dirty="0">
                <a:solidFill>
                  <a:schemeClr val="tx1"/>
                </a:solidFill>
              </a:rPr>
              <a:t>Enquête sur la réouverture de la BnF Richelieu, quel attachement au patrimoine ?</a:t>
            </a:r>
          </a:p>
        </p:txBody>
      </p:sp>
      <p:pic>
        <p:nvPicPr>
          <p:cNvPr id="4" name="Image 3" descr="Une image contenant intérieur, meubles, étagère, bibliothèque&#10;&#10;Description générée automatiquement">
            <a:extLst>
              <a:ext uri="{FF2B5EF4-FFF2-40B4-BE49-F238E27FC236}">
                <a16:creationId xmlns:a16="http://schemas.microsoft.com/office/drawing/2014/main" id="{F072017D-99C1-F02F-5FCD-1D4CF2A60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7780"/>
            <a:ext cx="7772400" cy="4371975"/>
          </a:xfrm>
          <a:prstGeom prst="rect">
            <a:avLst/>
          </a:prstGeom>
        </p:spPr>
      </p:pic>
      <p:pic>
        <p:nvPicPr>
          <p:cNvPr id="6" name="Image 5" descr="Une image contenant plein air, ciel, bâtiment, arbre&#10;&#10;Description générée automatiquement">
            <a:extLst>
              <a:ext uri="{FF2B5EF4-FFF2-40B4-BE49-F238E27FC236}">
                <a16:creationId xmlns:a16="http://schemas.microsoft.com/office/drawing/2014/main" id="{90A9F1D3-9914-6EEC-CE04-17DB55386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39688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05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ciel, arbre, sol&#10;&#10;Description générée automatiquement">
            <a:extLst>
              <a:ext uri="{FF2B5EF4-FFF2-40B4-BE49-F238E27FC236}">
                <a16:creationId xmlns:a16="http://schemas.microsoft.com/office/drawing/2014/main" id="{02034D68-43BB-EE4D-5F02-71A964B38F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81835"/>
            <a:ext cx="6901439" cy="4571766"/>
          </a:xfrm>
          <a:prstGeom prst="rect">
            <a:avLst/>
          </a:prstGeom>
        </p:spPr>
      </p:pic>
      <p:pic>
        <p:nvPicPr>
          <p:cNvPr id="5" name="Image 4" descr="Une image contenant plein air, sol, habits, personne&#10;&#10;Description générée automatiquement">
            <a:extLst>
              <a:ext uri="{FF2B5EF4-FFF2-40B4-BE49-F238E27FC236}">
                <a16:creationId xmlns:a16="http://schemas.microsoft.com/office/drawing/2014/main" id="{D153D2E7-4C9E-88FF-C90C-570856E7AF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361" y="1759641"/>
            <a:ext cx="6901439" cy="457176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072CF1B-E311-11DA-7426-704B7D9D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6714"/>
            <a:ext cx="6715056" cy="1885245"/>
          </a:xfrm>
        </p:spPr>
        <p:txBody>
          <a:bodyPr/>
          <a:lstStyle/>
          <a:p>
            <a:r>
              <a:rPr lang="fr-FR" sz="5000" dirty="0">
                <a:latin typeface="Arial" panose="020B0604020202020204" pitchFamily="34" charset="0"/>
                <a:cs typeface="Arial" panose="020B0604020202020204" pitchFamily="34" charset="0"/>
              </a:rPr>
              <a:t>Le terrain, un travail d’équipe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C7899-22BD-2409-4DF7-314394F58156}"/>
              </a:ext>
            </a:extLst>
          </p:cNvPr>
          <p:cNvSpPr txBox="1"/>
          <p:nvPr/>
        </p:nvSpPr>
        <p:spPr>
          <a:xfrm>
            <a:off x="520818" y="2378601"/>
            <a:ext cx="4348050" cy="219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13" b="1" dirty="0">
                <a:solidFill>
                  <a:schemeClr val="accent4">
                    <a:lumMod val="75000"/>
                  </a:schemeClr>
                </a:solidFill>
                <a:latin typeface="Avenir Heavy" panose="02000503020000020003" pitchFamily="2" charset="0"/>
              </a:rPr>
              <a:t>Rejoindre un chantier archéologique avec l’université</a:t>
            </a:r>
            <a:endParaRPr lang="fr-FR" sz="3413" dirty="0">
              <a:solidFill>
                <a:schemeClr val="accent4">
                  <a:lumMod val="75000"/>
                </a:schemeClr>
              </a:solidFill>
              <a:latin typeface="Avenir Heavy" panose="02000503020000020003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4BFA4C-9B42-F311-C248-3F27CFEF1B67}"/>
              </a:ext>
            </a:extLst>
          </p:cNvPr>
          <p:cNvSpPr txBox="1"/>
          <p:nvPr/>
        </p:nvSpPr>
        <p:spPr>
          <a:xfrm>
            <a:off x="6904854" y="6445751"/>
            <a:ext cx="6099947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53"/>
              </a:spcBef>
            </a:pPr>
            <a:r>
              <a:rPr lang="fr-FR" sz="28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compétences multiples 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53"/>
              </a:spcBef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Participer à la vie en communauté</a:t>
            </a:r>
          </a:p>
          <a:p>
            <a:pPr>
              <a:spcBef>
                <a:spcPts val="853"/>
              </a:spcBef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Gestion d’une équipe de fouille</a:t>
            </a:r>
          </a:p>
          <a:p>
            <a:pPr>
              <a:spcBef>
                <a:spcPts val="853"/>
              </a:spcBef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rigueur sur le terrain</a:t>
            </a:r>
          </a:p>
          <a:p>
            <a:pPr>
              <a:spcBef>
                <a:spcPts val="853"/>
              </a:spcBef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communication avec ses collègues</a:t>
            </a:r>
          </a:p>
          <a:p>
            <a:pPr>
              <a:spcBef>
                <a:spcPts val="853"/>
              </a:spcBef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820FF4-6C7E-14ED-7B25-3EBE877BD4ED}"/>
              </a:ext>
            </a:extLst>
          </p:cNvPr>
          <p:cNvSpPr txBox="1"/>
          <p:nvPr/>
        </p:nvSpPr>
        <p:spPr>
          <a:xfrm>
            <a:off x="7114478" y="157710"/>
            <a:ext cx="589032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000" b="0" i="0" u="none" strike="noStrike" dirty="0">
                <a:solidFill>
                  <a:srgbClr val="FF0000"/>
                </a:solidFill>
                <a:effectLst/>
                <a:latin typeface="Helvetica" pitchFamily="2" charset="0"/>
              </a:rPr>
              <a:t>On peut valider un stage de L2 ou L3 avec du terrain pendant l’été ou des stages en laboratoire</a:t>
            </a:r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928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A7DAB84-A767-CB2C-66EA-A618914A2C71}"/>
              </a:ext>
            </a:extLst>
          </p:cNvPr>
          <p:cNvSpPr/>
          <p:nvPr/>
        </p:nvSpPr>
        <p:spPr>
          <a:xfrm>
            <a:off x="2568563" y="1164388"/>
            <a:ext cx="2521091" cy="8607910"/>
          </a:xfrm>
          <a:prstGeom prst="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91D622-0CC9-2185-C210-BB94D4DC9A68}"/>
              </a:ext>
            </a:extLst>
          </p:cNvPr>
          <p:cNvSpPr/>
          <p:nvPr/>
        </p:nvSpPr>
        <p:spPr>
          <a:xfrm>
            <a:off x="5100414" y="1164388"/>
            <a:ext cx="3965335" cy="8607910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E3D081-F57D-EDA0-DF3F-62F4D8F15A0C}"/>
              </a:ext>
            </a:extLst>
          </p:cNvPr>
          <p:cNvSpPr/>
          <p:nvPr/>
        </p:nvSpPr>
        <p:spPr>
          <a:xfrm>
            <a:off x="9063987" y="1164388"/>
            <a:ext cx="3965335" cy="8607910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BFA5BA3-0C02-0327-FC99-E9657F68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31" y="-230085"/>
            <a:ext cx="11216640" cy="1885245"/>
          </a:xfrm>
        </p:spPr>
        <p:txBody>
          <a:bodyPr/>
          <a:lstStyle/>
          <a:p>
            <a:r>
              <a:rPr lang="fr-FR" dirty="0">
                <a:latin typeface="Avenir Book" panose="02000503020000020003" pitchFamily="2" charset="0"/>
              </a:rPr>
              <a:t>Diplômes et débouchés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6D4131-667E-3F45-9E5C-CCA0A42A5390}"/>
              </a:ext>
            </a:extLst>
          </p:cNvPr>
          <p:cNvSpPr txBox="1"/>
          <p:nvPr/>
        </p:nvSpPr>
        <p:spPr>
          <a:xfrm>
            <a:off x="5084736" y="6939372"/>
            <a:ext cx="3857570" cy="105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76" b="1" dirty="0">
                <a:latin typeface="Avenir Book" panose="02000503020000020003" pitchFamily="2" charset="0"/>
              </a:rPr>
              <a:t>Technicien de fouille </a:t>
            </a:r>
            <a:r>
              <a:rPr lang="fr-FR" sz="1991" dirty="0">
                <a:latin typeface="Avenir Book" panose="02000503020000020003" pitchFamily="2" charset="0"/>
              </a:rPr>
              <a:t>(INRAP, collectivités territoriales, opérateurs privés)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2870EB70-BD3F-8F07-E7AB-51C9A24778E9}"/>
              </a:ext>
            </a:extLst>
          </p:cNvPr>
          <p:cNvSpPr/>
          <p:nvPr/>
        </p:nvSpPr>
        <p:spPr>
          <a:xfrm rot="16200000">
            <a:off x="1256711" y="8115678"/>
            <a:ext cx="1098928" cy="1524361"/>
          </a:xfrm>
          <a:prstGeom prst="chevron">
            <a:avLst/>
          </a:prstGeom>
          <a:solidFill>
            <a:schemeClr val="accent6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E7B705A1-9B58-EB5E-AA4A-43631B2D69EF}"/>
              </a:ext>
            </a:extLst>
          </p:cNvPr>
          <p:cNvSpPr/>
          <p:nvPr/>
        </p:nvSpPr>
        <p:spPr>
          <a:xfrm rot="16200000">
            <a:off x="1235738" y="7311169"/>
            <a:ext cx="1098928" cy="1524361"/>
          </a:xfrm>
          <a:prstGeom prst="chevron">
            <a:avLst/>
          </a:prstGeom>
          <a:solidFill>
            <a:schemeClr val="accent4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>
              <a:solidFill>
                <a:schemeClr val="tx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4CF2CE82-F144-6E69-A8F6-7E5C221A38C9}"/>
              </a:ext>
            </a:extLst>
          </p:cNvPr>
          <p:cNvSpPr/>
          <p:nvPr/>
        </p:nvSpPr>
        <p:spPr>
          <a:xfrm rot="16200000">
            <a:off x="1256711" y="6499069"/>
            <a:ext cx="1098928" cy="1524361"/>
          </a:xfrm>
          <a:prstGeom prst="chevron">
            <a:avLst/>
          </a:prstGeom>
          <a:solidFill>
            <a:schemeClr val="accent4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23C86E88-6765-4C45-EBDB-F1AEBCF6726E}"/>
              </a:ext>
            </a:extLst>
          </p:cNvPr>
          <p:cNvSpPr/>
          <p:nvPr/>
        </p:nvSpPr>
        <p:spPr>
          <a:xfrm rot="16200000">
            <a:off x="1235738" y="5716585"/>
            <a:ext cx="1098928" cy="1524361"/>
          </a:xfrm>
          <a:prstGeom prst="chevron">
            <a:avLst/>
          </a:prstGeom>
          <a:solidFill>
            <a:schemeClr val="accent4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BE6710E5-A523-8107-4E5C-20EF6646B5D8}"/>
              </a:ext>
            </a:extLst>
          </p:cNvPr>
          <p:cNvSpPr/>
          <p:nvPr/>
        </p:nvSpPr>
        <p:spPr>
          <a:xfrm rot="16200000">
            <a:off x="1256711" y="4882460"/>
            <a:ext cx="1098928" cy="1524361"/>
          </a:xfrm>
          <a:prstGeom prst="chevron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DBB7D236-B979-4F13-1CE7-722DCFB45F0B}"/>
              </a:ext>
            </a:extLst>
          </p:cNvPr>
          <p:cNvSpPr/>
          <p:nvPr/>
        </p:nvSpPr>
        <p:spPr>
          <a:xfrm rot="16200000">
            <a:off x="1235738" y="4099976"/>
            <a:ext cx="1098928" cy="1524361"/>
          </a:xfrm>
          <a:prstGeom prst="chevron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FF22D7E5-3E43-0A8E-3023-D0EAF76E9FF0}"/>
              </a:ext>
            </a:extLst>
          </p:cNvPr>
          <p:cNvSpPr/>
          <p:nvPr/>
        </p:nvSpPr>
        <p:spPr>
          <a:xfrm rot="16200000">
            <a:off x="1246225" y="3295865"/>
            <a:ext cx="1098928" cy="1524361"/>
          </a:xfrm>
          <a:prstGeom prst="chevron">
            <a:avLst/>
          </a:prstGeom>
          <a:solidFill>
            <a:schemeClr val="accent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E813D657-924A-118A-6934-344841DE0F59}"/>
              </a:ext>
            </a:extLst>
          </p:cNvPr>
          <p:cNvSpPr/>
          <p:nvPr/>
        </p:nvSpPr>
        <p:spPr>
          <a:xfrm rot="16200000">
            <a:off x="1235738" y="2477635"/>
            <a:ext cx="1098928" cy="1524361"/>
          </a:xfrm>
          <a:prstGeom prst="chevron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12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B09AECC-68D2-9EB2-7F70-CD683CD126B4}"/>
              </a:ext>
            </a:extLst>
          </p:cNvPr>
          <p:cNvSpPr txBox="1"/>
          <p:nvPr/>
        </p:nvSpPr>
        <p:spPr>
          <a:xfrm rot="18624829">
            <a:off x="-192624" y="9079797"/>
            <a:ext cx="1289135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7" dirty="0">
                <a:latin typeface="Avenir Book" panose="02000503020000020003" pitchFamily="2" charset="0"/>
              </a:rPr>
              <a:t>Niveau Bac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13EA8C-375D-2196-4589-2C7734BB6786}"/>
              </a:ext>
            </a:extLst>
          </p:cNvPr>
          <p:cNvSpPr txBox="1"/>
          <p:nvPr/>
        </p:nvSpPr>
        <p:spPr>
          <a:xfrm rot="18624829">
            <a:off x="-28522" y="7906955"/>
            <a:ext cx="870751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7" dirty="0">
                <a:latin typeface="Avenir Book" panose="02000503020000020003" pitchFamily="2" charset="0"/>
              </a:rPr>
              <a:t>Bac +3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936C02-7F27-A30B-4C20-6495C6CB66C0}"/>
              </a:ext>
            </a:extLst>
          </p:cNvPr>
          <p:cNvSpPr txBox="1"/>
          <p:nvPr/>
        </p:nvSpPr>
        <p:spPr>
          <a:xfrm rot="18624829">
            <a:off x="45835" y="5405717"/>
            <a:ext cx="870751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7" dirty="0">
                <a:latin typeface="Avenir Book" panose="02000503020000020003" pitchFamily="2" charset="0"/>
              </a:rPr>
              <a:t>Bac +5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D14C350-4B4F-524D-C408-619939159137}"/>
              </a:ext>
            </a:extLst>
          </p:cNvPr>
          <p:cNvSpPr txBox="1"/>
          <p:nvPr/>
        </p:nvSpPr>
        <p:spPr>
          <a:xfrm rot="18624829">
            <a:off x="120346" y="2981211"/>
            <a:ext cx="870751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7" dirty="0">
                <a:latin typeface="Avenir Book" panose="02000503020000020003" pitchFamily="2" charset="0"/>
              </a:rPr>
              <a:t>Bac +8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F779563-77D1-6B30-FA13-AD58F3882C5C}"/>
              </a:ext>
            </a:extLst>
          </p:cNvPr>
          <p:cNvCxnSpPr>
            <a:cxnSpLocks/>
          </p:cNvCxnSpPr>
          <p:nvPr/>
        </p:nvCxnSpPr>
        <p:spPr>
          <a:xfrm>
            <a:off x="2706739" y="7987051"/>
            <a:ext cx="10076619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82D12A2-1DCD-62E8-BBAC-FC4617779B56}"/>
              </a:ext>
            </a:extLst>
          </p:cNvPr>
          <p:cNvCxnSpPr>
            <a:cxnSpLocks/>
          </p:cNvCxnSpPr>
          <p:nvPr/>
        </p:nvCxnSpPr>
        <p:spPr>
          <a:xfrm>
            <a:off x="2706739" y="5536880"/>
            <a:ext cx="10076619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8E298A0-480B-D037-AD9B-95CD188B8DCD}"/>
              </a:ext>
            </a:extLst>
          </p:cNvPr>
          <p:cNvSpPr txBox="1"/>
          <p:nvPr/>
        </p:nvSpPr>
        <p:spPr>
          <a:xfrm>
            <a:off x="2547382" y="7456710"/>
            <a:ext cx="1451038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44" b="1" dirty="0">
                <a:solidFill>
                  <a:srgbClr val="FF0000"/>
                </a:solidFill>
                <a:latin typeface="Avenir Heavy" panose="02000503020000020003" pitchFamily="2" charset="0"/>
              </a:rPr>
              <a:t>Licence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8EFBC63-1472-5A3D-4D76-753079E768B6}"/>
              </a:ext>
            </a:extLst>
          </p:cNvPr>
          <p:cNvSpPr txBox="1"/>
          <p:nvPr/>
        </p:nvSpPr>
        <p:spPr>
          <a:xfrm>
            <a:off x="2547382" y="5016376"/>
            <a:ext cx="1375698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44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venir Heavy" panose="02000503020000020003" pitchFamily="2" charset="0"/>
              </a:rPr>
              <a:t>Master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98096F7-CAB7-2E1D-CC25-9EF51A4D1BDD}"/>
              </a:ext>
            </a:extLst>
          </p:cNvPr>
          <p:cNvCxnSpPr>
            <a:cxnSpLocks/>
          </p:cNvCxnSpPr>
          <p:nvPr/>
        </p:nvCxnSpPr>
        <p:spPr>
          <a:xfrm>
            <a:off x="2777116" y="3233021"/>
            <a:ext cx="10129162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2B789611-65DB-F135-0418-78917C42F848}"/>
              </a:ext>
            </a:extLst>
          </p:cNvPr>
          <p:cNvSpPr txBox="1"/>
          <p:nvPr/>
        </p:nvSpPr>
        <p:spPr>
          <a:xfrm>
            <a:off x="2617760" y="2712517"/>
            <a:ext cx="1705916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44" b="1" dirty="0">
                <a:solidFill>
                  <a:srgbClr val="C00000"/>
                </a:solidFill>
                <a:latin typeface="Avenir Heavy" panose="02000503020000020003" pitchFamily="2" charset="0"/>
              </a:rPr>
              <a:t>Doctorat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9B78B1F-EC9E-F02B-2530-2B0F6840E660}"/>
              </a:ext>
            </a:extLst>
          </p:cNvPr>
          <p:cNvSpPr txBox="1"/>
          <p:nvPr/>
        </p:nvSpPr>
        <p:spPr>
          <a:xfrm>
            <a:off x="5160794" y="2045118"/>
            <a:ext cx="3739968" cy="109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76" b="1" dirty="0">
                <a:latin typeface="Avenir Book" panose="02000503020000020003" pitchFamily="2" charset="0"/>
              </a:rPr>
              <a:t>Enseignant-chercheur</a:t>
            </a:r>
            <a:r>
              <a:rPr lang="fr-FR" sz="2276" dirty="0">
                <a:latin typeface="Avenir Book" panose="02000503020000020003" pitchFamily="2" charset="0"/>
              </a:rPr>
              <a:t> </a:t>
            </a:r>
            <a:r>
              <a:rPr lang="fr-FR" sz="1991" dirty="0">
                <a:latin typeface="Avenir Book" panose="02000503020000020003" pitchFamily="2" charset="0"/>
              </a:rPr>
              <a:t>(université)</a:t>
            </a:r>
          </a:p>
          <a:p>
            <a:r>
              <a:rPr lang="fr-FR" sz="2276" b="1" dirty="0">
                <a:latin typeface="Avenir Book" panose="02000503020000020003" pitchFamily="2" charset="0"/>
              </a:rPr>
              <a:t>Chercheur</a:t>
            </a:r>
            <a:r>
              <a:rPr lang="fr-FR" sz="2276" dirty="0">
                <a:latin typeface="Avenir Book" panose="02000503020000020003" pitchFamily="2" charset="0"/>
              </a:rPr>
              <a:t> </a:t>
            </a:r>
            <a:r>
              <a:rPr lang="fr-FR" sz="1991" dirty="0">
                <a:latin typeface="Avenir Book" panose="02000503020000020003" pitchFamily="2" charset="0"/>
              </a:rPr>
              <a:t>(CNRS)</a:t>
            </a:r>
            <a:endParaRPr lang="fr-FR" sz="2276" dirty="0">
              <a:latin typeface="Avenir Book" panose="02000503020000020003" pitchFamily="2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542C9FB-869D-AB8B-CB97-DBF7F414CFB7}"/>
              </a:ext>
            </a:extLst>
          </p:cNvPr>
          <p:cNvSpPr txBox="1"/>
          <p:nvPr/>
        </p:nvSpPr>
        <p:spPr>
          <a:xfrm>
            <a:off x="5205547" y="3394742"/>
            <a:ext cx="3965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76" b="1" dirty="0">
                <a:latin typeface="Avenir Book" panose="02000503020000020003" pitchFamily="2" charset="0"/>
              </a:rPr>
              <a:t>Ingénieur de recherche </a:t>
            </a:r>
            <a:r>
              <a:rPr lang="fr-FR" sz="1991" dirty="0">
                <a:latin typeface="Avenir Book" panose="02000503020000020003" pitchFamily="2" charset="0"/>
              </a:rPr>
              <a:t>(CNRS)</a:t>
            </a:r>
          </a:p>
          <a:p>
            <a:r>
              <a:rPr lang="fr-FR" sz="2276" b="1" dirty="0">
                <a:latin typeface="Avenir Book" panose="02000503020000020003" pitchFamily="2" charset="0"/>
              </a:rPr>
              <a:t>Responsable de secteur, chargé d’études</a:t>
            </a:r>
          </a:p>
          <a:p>
            <a:r>
              <a:rPr lang="fr-FR" sz="1991" dirty="0">
                <a:latin typeface="Avenir Book" panose="02000503020000020003" pitchFamily="2" charset="0"/>
              </a:rPr>
              <a:t>(INRAP, collectivités territoriales, opérateurs privés)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E0D8304-0A9B-73A8-D7F2-EAEB30951C49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998420" y="6303282"/>
            <a:ext cx="1708809" cy="141843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F564E225-0B4D-6199-4F92-10DC28554AAE}"/>
              </a:ext>
            </a:extLst>
          </p:cNvPr>
          <p:cNvCxnSpPr>
            <a:cxnSpLocks/>
          </p:cNvCxnSpPr>
          <p:nvPr/>
        </p:nvCxnSpPr>
        <p:spPr>
          <a:xfrm>
            <a:off x="5707229" y="6303282"/>
            <a:ext cx="5128412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E6A4A206-0A3D-B7AB-22D6-E4DE7D59D9F7}"/>
              </a:ext>
            </a:extLst>
          </p:cNvPr>
          <p:cNvSpPr txBox="1"/>
          <p:nvPr/>
        </p:nvSpPr>
        <p:spPr>
          <a:xfrm>
            <a:off x="5655354" y="5614183"/>
            <a:ext cx="5373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venir Book" panose="02000503020000020003" pitchFamily="2" charset="0"/>
              </a:rPr>
              <a:t>Concours de la fonction publique </a:t>
            </a:r>
          </a:p>
          <a:p>
            <a:r>
              <a:rPr lang="fr-FR" sz="1800" dirty="0">
                <a:solidFill>
                  <a:srgbClr val="FF0000"/>
                </a:solidFill>
                <a:latin typeface="Avenir Book" panose="02000503020000020003" pitchFamily="2" charset="0"/>
              </a:rPr>
              <a:t>(conservateur du patrimoine, assistant de conservation, ingénieur d’étude…)</a:t>
            </a:r>
          </a:p>
        </p:txBody>
      </p:sp>
      <p:pic>
        <p:nvPicPr>
          <p:cNvPr id="53" name="Image 5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724EF266-5ACD-570D-021D-D7996F9CB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5882" y="1693855"/>
            <a:ext cx="933107" cy="93619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5645ABC1-6C2D-0340-B59D-E6A21FF1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082" y="1809776"/>
            <a:ext cx="2011467" cy="511733"/>
          </a:xfrm>
          <a:prstGeom prst="rect">
            <a:avLst/>
          </a:prstGeom>
        </p:spPr>
      </p:pic>
      <p:pic>
        <p:nvPicPr>
          <p:cNvPr id="55" name="Image 54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22866C7E-BD4B-3CD6-3761-20EE868949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881" y="3910383"/>
            <a:ext cx="807607" cy="81027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A2A17676-EB43-4500-B54D-0F2A1192A9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3488" y="3457894"/>
            <a:ext cx="2632789" cy="827449"/>
          </a:xfrm>
          <a:prstGeom prst="rect">
            <a:avLst/>
          </a:prstGeom>
        </p:spPr>
      </p:pic>
      <p:pic>
        <p:nvPicPr>
          <p:cNvPr id="59" name="Image 58" descr="Une image contenant capture d’écran, Graphique, graphisme, obscurité&#10;&#10;Description générée automatiquement">
            <a:extLst>
              <a:ext uri="{FF2B5EF4-FFF2-40B4-BE49-F238E27FC236}">
                <a16:creationId xmlns:a16="http://schemas.microsoft.com/office/drawing/2014/main" id="{72914516-3C74-7EBC-59D1-9B8F15AFB8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5218" y="5597238"/>
            <a:ext cx="1095572" cy="767764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AA3A83B4-BB59-4C04-CF66-9F4846DEB10B}"/>
              </a:ext>
            </a:extLst>
          </p:cNvPr>
          <p:cNvSpPr txBox="1"/>
          <p:nvPr/>
        </p:nvSpPr>
        <p:spPr>
          <a:xfrm>
            <a:off x="6106079" y="9110635"/>
            <a:ext cx="1773242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13" b="1" dirty="0">
                <a:solidFill>
                  <a:schemeClr val="bg1">
                    <a:lumMod val="50000"/>
                  </a:schemeClr>
                </a:solidFill>
                <a:latin typeface="Avenir Black" panose="02000503020000020003" pitchFamily="2" charset="0"/>
              </a:rPr>
              <a:t>Métiers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F3A3DD8-3E83-0E3B-E0E5-FF90FEB5B3CA}"/>
              </a:ext>
            </a:extLst>
          </p:cNvPr>
          <p:cNvSpPr txBox="1"/>
          <p:nvPr/>
        </p:nvSpPr>
        <p:spPr>
          <a:xfrm>
            <a:off x="2830317" y="9102746"/>
            <a:ext cx="1920719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13" b="1" dirty="0">
                <a:solidFill>
                  <a:schemeClr val="bg1">
                    <a:lumMod val="50000"/>
                  </a:schemeClr>
                </a:solidFill>
                <a:latin typeface="Avenir Black" panose="02000503020000020003" pitchFamily="2" charset="0"/>
              </a:rPr>
              <a:t>Diplôme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A1FF3ED-33B2-26EF-2F7A-FA5FDC3DBB8E}"/>
              </a:ext>
            </a:extLst>
          </p:cNvPr>
          <p:cNvSpPr txBox="1"/>
          <p:nvPr/>
        </p:nvSpPr>
        <p:spPr>
          <a:xfrm>
            <a:off x="10022763" y="9102746"/>
            <a:ext cx="2502608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13" b="1" dirty="0">
                <a:solidFill>
                  <a:schemeClr val="bg1">
                    <a:lumMod val="50000"/>
                  </a:schemeClr>
                </a:solidFill>
                <a:latin typeface="Avenir Black" panose="02000503020000020003" pitchFamily="2" charset="0"/>
              </a:rPr>
              <a:t>Institutions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5E8E52CD-7522-B628-8085-CCB9B9886F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675" y="6427948"/>
            <a:ext cx="2011591" cy="632215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CE29D06F-9007-5044-81C5-45ADEF90F27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306" y="4363736"/>
            <a:ext cx="995698" cy="995698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A4FC6E2A-C560-1689-A37E-7EFDCDA6973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030" y="7112078"/>
            <a:ext cx="2087431" cy="8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/>
          <p:cNvSpPr>
            <a:spLocks noChangeArrowheads="1"/>
          </p:cNvSpPr>
          <p:nvPr/>
        </p:nvSpPr>
        <p:spPr bwMode="auto">
          <a:xfrm>
            <a:off x="865187" y="776288"/>
            <a:ext cx="9533871" cy="155427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rgbClr val="FF0000"/>
                </a:solidFill>
              </a:rPr>
              <a:t>L’anthropologie à l’Université Paris Nanterre</a:t>
            </a:r>
            <a:endParaRPr lang="fr-FR" sz="4900" dirty="0">
              <a:solidFill>
                <a:srgbClr val="FF0000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17413" name="Shape 181"/>
          <p:cNvSpPr>
            <a:spLocks noChangeArrowheads="1"/>
          </p:cNvSpPr>
          <p:nvPr/>
        </p:nvSpPr>
        <p:spPr bwMode="auto">
          <a:xfrm>
            <a:off x="841375" y="2319138"/>
            <a:ext cx="9372008" cy="102592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2000" dirty="0">
                <a:effectLst/>
                <a:latin typeface="Helvetica Neue" panose="02000503000000020004" pitchFamily="2" charset="0"/>
              </a:rPr>
              <a:t>Le département d'Anthropologie de l'Université Paris Nanterre regroupe les enseignements d'</a:t>
            </a:r>
            <a:r>
              <a:rPr lang="fr-FR" sz="2000" b="1" dirty="0">
                <a:effectLst/>
                <a:latin typeface="Helvetica Neue" panose="02000503000000020004" pitchFamily="2" charset="0"/>
              </a:rPr>
              <a:t>Ethnologie</a:t>
            </a:r>
            <a:r>
              <a:rPr lang="fr-FR" sz="2000" dirty="0">
                <a:effectLst/>
                <a:latin typeface="Helvetica Neue" panose="02000503000000020004" pitchFamily="2" charset="0"/>
              </a:rPr>
              <a:t>, de</a:t>
            </a:r>
            <a:r>
              <a:rPr lang="fr-FR" sz="2000" b="1" dirty="0">
                <a:effectLst/>
                <a:latin typeface="Helvetica Neue" panose="02000503000000020004" pitchFamily="2" charset="0"/>
              </a:rPr>
              <a:t> Préhistoire</a:t>
            </a:r>
            <a:r>
              <a:rPr lang="fr-FR" sz="2000" dirty="0">
                <a:effectLst/>
                <a:latin typeface="Helvetica Neue" panose="02000503000000020004" pitchFamily="2" charset="0"/>
              </a:rPr>
              <a:t>, et d'</a:t>
            </a:r>
            <a:r>
              <a:rPr lang="fr-FR" sz="2000" b="1" dirty="0">
                <a:effectLst/>
                <a:latin typeface="Helvetica Neue" panose="02000503000000020004" pitchFamily="2" charset="0"/>
              </a:rPr>
              <a:t>Ethnomusicologie</a:t>
            </a:r>
            <a:r>
              <a:rPr lang="fr-FR" sz="2000" dirty="0">
                <a:effectLst/>
                <a:latin typeface="Helvetica Neue" panose="02000503000000020004" pitchFamily="2" charset="0"/>
              </a:rPr>
              <a:t>. </a:t>
            </a:r>
          </a:p>
          <a:p>
            <a:r>
              <a:rPr lang="fr-FR" sz="2000" dirty="0">
                <a:effectLst/>
                <a:latin typeface="Helvetica Neue" panose="02000503000000020004" pitchFamily="2" charset="0"/>
              </a:rPr>
              <a:t>Internationalement reconnu, Sa réputation est due </a:t>
            </a:r>
            <a:r>
              <a:rPr lang="fr-FR" sz="2000" dirty="0">
                <a:latin typeface="Helvetica Neue" panose="02000503000000020004" pitchFamily="2" charset="0"/>
              </a:rPr>
              <a:t> à</a:t>
            </a:r>
            <a:endParaRPr lang="fr-FR" sz="20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900113" y="3727180"/>
            <a:ext cx="8622335" cy="502237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1" spcCol="431116"/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effectLst/>
                <a:latin typeface="Helvetica Neue" panose="02000503000000020004" pitchFamily="2" charset="0"/>
              </a:rPr>
              <a:t>Une </a:t>
            </a:r>
            <a:r>
              <a:rPr lang="fr-FR" sz="3000" b="1" i="1" dirty="0">
                <a:effectLst/>
                <a:latin typeface="Helvetica Neue" panose="02000503000000020004" pitchFamily="2" charset="0"/>
              </a:rPr>
              <a:t>orientation pluridisciplinaire</a:t>
            </a:r>
            <a:r>
              <a:rPr lang="fr-FR" sz="3000" dirty="0">
                <a:effectLst/>
                <a:latin typeface="Helvetica Neue" panose="02000503000000020004" pitchFamily="2" charset="0"/>
              </a:rPr>
              <a:t> où l'Homme est envisagé à travers </a:t>
            </a:r>
            <a:r>
              <a:rPr lang="fr-FR" sz="30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la diversité de ses productions culturelles, actuelles </a:t>
            </a:r>
            <a:r>
              <a:rPr lang="fr-FR" sz="3000" dirty="0">
                <a:effectLst/>
                <a:latin typeface="Helvetica Neue" panose="02000503000000020004" pitchFamily="2" charset="0"/>
              </a:rPr>
              <a:t>dans une perspective ethnologique, </a:t>
            </a:r>
            <a:r>
              <a:rPr lang="fr-FR" sz="30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mais aussi passées, grâce à la préhistoire.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L'ethnomusicologie,</a:t>
            </a:r>
            <a:r>
              <a:rPr lang="fr-FR" sz="3000" dirty="0">
                <a:effectLst/>
                <a:latin typeface="Helvetica Neue" panose="02000503000000020004" pitchFamily="2" charset="0"/>
              </a:rPr>
              <a:t> ajoute les compétences autour de l’anthropologie du sensible.</a:t>
            </a:r>
          </a:p>
          <a:p>
            <a:pPr lvl="1" indent="0"/>
            <a:endParaRPr lang="fr-FR" sz="3000" dirty="0">
              <a:latin typeface="Helvetica Neue" panose="02000503000000020004" pitchFamily="2" charset="0"/>
            </a:endParaRPr>
          </a:p>
          <a:p>
            <a:pPr lvl="1" indent="0"/>
            <a:r>
              <a:rPr lang="fr-FR" sz="3000" dirty="0"/>
              <a:t>• Un </a:t>
            </a:r>
            <a:r>
              <a:rPr lang="fr-FR" sz="3000" b="1" dirty="0">
                <a:solidFill>
                  <a:srgbClr val="FF0000"/>
                </a:solidFill>
              </a:rPr>
              <a:t>programme d'enseignement </a:t>
            </a:r>
            <a:r>
              <a:rPr lang="fr-FR" sz="3000" dirty="0"/>
              <a:t>cohérent et  </a:t>
            </a:r>
            <a:r>
              <a:rPr lang="fr-FR" sz="3000" b="1" dirty="0">
                <a:solidFill>
                  <a:srgbClr val="FF0000"/>
                </a:solidFill>
              </a:rPr>
              <a:t>extrêmement complet</a:t>
            </a:r>
            <a:endParaRPr lang="fr-FR" sz="3000" b="1" dirty="0">
              <a:solidFill>
                <a:srgbClr val="FF0000"/>
              </a:solidFill>
              <a:effectLst/>
              <a:latin typeface="Helvetica Neue" panose="02000503000000020004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502D7C3-433A-7BB1-91F3-C9788E157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90"/>
            <a:ext cx="3075947" cy="6783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0AD15-A7AC-938D-72AD-4CCBAB2BA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2D4B4DE7-07C4-15C7-0810-15B0B616414F}"/>
              </a:ext>
            </a:extLst>
          </p:cNvPr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>
            <a:extLst>
              <a:ext uri="{FF2B5EF4-FFF2-40B4-BE49-F238E27FC236}">
                <a16:creationId xmlns:a16="http://schemas.microsoft.com/office/drawing/2014/main" id="{D180DB02-ADD0-B997-FB16-34504B246125}"/>
              </a:ext>
            </a:extLst>
          </p:cNvPr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>
            <a:extLst>
              <a:ext uri="{FF2B5EF4-FFF2-40B4-BE49-F238E27FC236}">
                <a16:creationId xmlns:a16="http://schemas.microsoft.com/office/drawing/2014/main" id="{289031FE-0A3B-3C35-9899-B2F96E0F83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550274"/>
            <a:ext cx="1975781" cy="421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>
            <a:extLst>
              <a:ext uri="{FF2B5EF4-FFF2-40B4-BE49-F238E27FC236}">
                <a16:creationId xmlns:a16="http://schemas.microsoft.com/office/drawing/2014/main" id="{14A9F1BE-9D79-38C4-CF8A-B547926B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8" y="91072"/>
            <a:ext cx="10753998" cy="229293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rgbClr val="FF0000"/>
                </a:solidFill>
                <a:latin typeface="Averta"/>
                <a:ea typeface="Averta"/>
                <a:cs typeface="Averta"/>
                <a:sym typeface="Averta"/>
              </a:rPr>
              <a:t>Apprendre à traiter de nombreuses </a:t>
            </a:r>
            <a:r>
              <a:rPr lang="fr-FR" sz="4600" dirty="0">
                <a:solidFill>
                  <a:srgbClr val="FF0000"/>
                </a:solidFill>
                <a:latin typeface="Averta"/>
                <a:ea typeface="Averta"/>
                <a:cs typeface="Averta"/>
                <a:sym typeface="Averta"/>
              </a:rPr>
              <a:t>problématiques</a:t>
            </a:r>
            <a:r>
              <a:rPr lang="fr-FR" sz="4800" dirty="0">
                <a:solidFill>
                  <a:srgbClr val="FF0000"/>
                </a:solidFill>
                <a:latin typeface="Averta"/>
                <a:ea typeface="Averta"/>
                <a:cs typeface="Averta"/>
                <a:sym typeface="Averta"/>
              </a:rPr>
              <a:t> sur les cultures humaines dans un monde global</a:t>
            </a:r>
            <a:endParaRPr lang="fr-FR" sz="4900" dirty="0">
              <a:solidFill>
                <a:srgbClr val="FF0000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A4A3BCDE-6508-6344-80B5-B2C6005C070C}"/>
              </a:ext>
            </a:extLst>
          </p:cNvPr>
          <p:cNvSpPr/>
          <p:nvPr/>
        </p:nvSpPr>
        <p:spPr>
          <a:xfrm>
            <a:off x="8778985" y="5084640"/>
            <a:ext cx="2968553" cy="122021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1" spcCol="431116"/>
          <a:lstStyle/>
          <a:p>
            <a:pPr lvl="1" indent="0"/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Peuples et état</a:t>
            </a:r>
            <a:br>
              <a:rPr lang="fr-FR" sz="1500" dirty="0"/>
            </a:b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Gouvernance et souveraineté</a:t>
            </a:r>
            <a:br>
              <a:rPr lang="fr-FR" sz="1500" dirty="0"/>
            </a:b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Factions, luttes, domination</a:t>
            </a:r>
            <a:br>
              <a:rPr lang="fr-FR" sz="1500" dirty="0"/>
            </a:br>
            <a:endParaRPr lang="fr-FR" sz="1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4C41E2-7626-C20F-84AD-D2C20AD96339}"/>
              </a:ext>
            </a:extLst>
          </p:cNvPr>
          <p:cNvSpPr txBox="1"/>
          <p:nvPr/>
        </p:nvSpPr>
        <p:spPr>
          <a:xfrm>
            <a:off x="6634876" y="4505691"/>
            <a:ext cx="472886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politique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93DC86-E493-BCBC-F3CC-F9B0DEB425AD}"/>
              </a:ext>
            </a:extLst>
          </p:cNvPr>
          <p:cNvSpPr txBox="1"/>
          <p:nvPr/>
        </p:nvSpPr>
        <p:spPr>
          <a:xfrm>
            <a:off x="1566918" y="5416258"/>
            <a:ext cx="52001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du religieux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AB3AB78-F45B-69C9-33B7-EA76DB321C36}"/>
              </a:ext>
            </a:extLst>
          </p:cNvPr>
          <p:cNvSpPr txBox="1"/>
          <p:nvPr/>
        </p:nvSpPr>
        <p:spPr>
          <a:xfrm>
            <a:off x="6502400" y="1768932"/>
            <a:ext cx="565218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de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 la nature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6B9D30-DD59-6581-D7FA-8DC67FE4D6CB}"/>
              </a:ext>
            </a:extLst>
          </p:cNvPr>
          <p:cNvSpPr txBox="1"/>
          <p:nvPr/>
        </p:nvSpPr>
        <p:spPr>
          <a:xfrm rot="247130">
            <a:off x="1330989" y="7092025"/>
            <a:ext cx="43537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urbaine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0AF562-8F1D-B25F-F048-D6994C806982}"/>
              </a:ext>
            </a:extLst>
          </p:cNvPr>
          <p:cNvSpPr txBox="1"/>
          <p:nvPr/>
        </p:nvSpPr>
        <p:spPr>
          <a:xfrm>
            <a:off x="4564275" y="2916054"/>
            <a:ext cx="5043048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3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économique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19783C-2029-C309-C65F-A2A993B6B9EE}"/>
              </a:ext>
            </a:extLst>
          </p:cNvPr>
          <p:cNvSpPr txBox="1"/>
          <p:nvPr/>
        </p:nvSpPr>
        <p:spPr>
          <a:xfrm>
            <a:off x="1474905" y="8032963"/>
            <a:ext cx="71237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des mondes sonores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596C50-43E4-37E7-CCA8-96D99D26F376}"/>
              </a:ext>
            </a:extLst>
          </p:cNvPr>
          <p:cNvSpPr txBox="1"/>
          <p:nvPr/>
        </p:nvSpPr>
        <p:spPr>
          <a:xfrm rot="21438876">
            <a:off x="7585262" y="7534865"/>
            <a:ext cx="522579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 la danse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ECA0C0-BA01-46F2-7E99-957CBC368242}"/>
              </a:ext>
            </a:extLst>
          </p:cNvPr>
          <p:cNvSpPr txBox="1"/>
          <p:nvPr/>
        </p:nvSpPr>
        <p:spPr>
          <a:xfrm>
            <a:off x="1857044" y="8815786"/>
            <a:ext cx="22826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Préhistoire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B1A921-8AD8-B405-A945-3A1398D5F417}"/>
              </a:ext>
            </a:extLst>
          </p:cNvPr>
          <p:cNvSpPr txBox="1"/>
          <p:nvPr/>
        </p:nvSpPr>
        <p:spPr>
          <a:xfrm>
            <a:off x="5206696" y="6214318"/>
            <a:ext cx="584134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0800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80800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des migrations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D081C0-B63F-4B09-1A64-D4D87C7F9D7C}"/>
              </a:ext>
            </a:extLst>
          </p:cNvPr>
          <p:cNvSpPr txBox="1"/>
          <p:nvPr/>
        </p:nvSpPr>
        <p:spPr>
          <a:xfrm>
            <a:off x="646564" y="3736516"/>
            <a:ext cx="80262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0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00"/>
                </a:highlight>
                <a:uFillTx/>
                <a:latin typeface="+mn-lt"/>
                <a:ea typeface="+mn-ea"/>
                <a:cs typeface="+mn-cs"/>
                <a:sym typeface="Helvetica Light"/>
              </a:rPr>
              <a:t>de la parenté et du genre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6F43E0F-2F6F-FF5F-E407-F11112B78C9D}"/>
              </a:ext>
            </a:extLst>
          </p:cNvPr>
          <p:cNvSpPr txBox="1"/>
          <p:nvPr/>
        </p:nvSpPr>
        <p:spPr>
          <a:xfrm>
            <a:off x="8853138" y="3401207"/>
            <a:ext cx="233878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Dons et marchandises  </a:t>
            </a:r>
            <a:br>
              <a:rPr lang="fr-FR" sz="1500" dirty="0"/>
            </a:b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L'économie morale</a:t>
            </a:r>
            <a:endParaRPr kumimoji="0" lang="fr-FR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8D39C3-9A38-8993-D5BB-C5B63DCBE6CB}"/>
              </a:ext>
            </a:extLst>
          </p:cNvPr>
          <p:cNvSpPr txBox="1"/>
          <p:nvPr/>
        </p:nvSpPr>
        <p:spPr>
          <a:xfrm>
            <a:off x="241843" y="4263558"/>
            <a:ext cx="3659655" cy="795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Individu, personne et genre</a:t>
            </a:r>
            <a:br>
              <a:rPr lang="fr-FR" sz="1500" dirty="0"/>
            </a:b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Les débats sur la parenté</a:t>
            </a:r>
            <a:br>
              <a:rPr lang="fr-FR" sz="1500" dirty="0"/>
            </a:b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La parenté, solidaire ou </a:t>
            </a:r>
            <a:r>
              <a:rPr lang="fr-FR" sz="1500" b="0" i="0" u="none" strike="noStrike" dirty="0" err="1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exploitative</a:t>
            </a: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 ?</a:t>
            </a:r>
            <a:endParaRPr kumimoji="0" lang="fr-FR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445AF89-7B70-96D8-E34C-2C5F13D33F83}"/>
              </a:ext>
            </a:extLst>
          </p:cNvPr>
          <p:cNvSpPr txBox="1"/>
          <p:nvPr/>
        </p:nvSpPr>
        <p:spPr>
          <a:xfrm>
            <a:off x="4421593" y="9163259"/>
            <a:ext cx="2236516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Mémoire et musées</a:t>
            </a:r>
            <a:endParaRPr lang="fr-FR" sz="15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8D0AEE-D249-8059-A9CF-6F6DB9900265}"/>
              </a:ext>
            </a:extLst>
          </p:cNvPr>
          <p:cNvSpPr txBox="1"/>
          <p:nvPr/>
        </p:nvSpPr>
        <p:spPr>
          <a:xfrm>
            <a:off x="6960040" y="2514858"/>
            <a:ext cx="2476640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Nature et environnement</a:t>
            </a:r>
            <a:endParaRPr kumimoji="0" lang="fr-FR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2144C99-9E3C-06EF-192B-050D8C0C794C}"/>
              </a:ext>
            </a:extLst>
          </p:cNvPr>
          <p:cNvSpPr txBox="1"/>
          <p:nvPr/>
        </p:nvSpPr>
        <p:spPr>
          <a:xfrm>
            <a:off x="5717510" y="7511397"/>
            <a:ext cx="1756891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Utopies urbaines </a:t>
            </a:r>
            <a:endParaRPr kumimoji="0" lang="fr-FR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BA4720B-4FB5-BC4B-15EA-BFBC2703B9C1}"/>
              </a:ext>
            </a:extLst>
          </p:cNvPr>
          <p:cNvSpPr txBox="1"/>
          <p:nvPr/>
        </p:nvSpPr>
        <p:spPr>
          <a:xfrm>
            <a:off x="4487832" y="6818774"/>
            <a:ext cx="2268249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Migrations et mobilités</a:t>
            </a:r>
            <a:endParaRPr kumimoji="0" lang="fr-FR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03CC9C-FC53-08A3-A3A8-7396A737A4C4}"/>
              </a:ext>
            </a:extLst>
          </p:cNvPr>
          <p:cNvSpPr txBox="1"/>
          <p:nvPr/>
        </p:nvSpPr>
        <p:spPr>
          <a:xfrm>
            <a:off x="6618601" y="8595546"/>
            <a:ext cx="563615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Anthropologie </a:t>
            </a: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du patrimoine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0B69D-E58F-9F69-5419-9FA6232CF8D3}"/>
              </a:ext>
            </a:extLst>
          </p:cNvPr>
          <p:cNvSpPr txBox="1"/>
          <p:nvPr/>
        </p:nvSpPr>
        <p:spPr>
          <a:xfrm>
            <a:off x="277334" y="2431176"/>
            <a:ext cx="421049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Anthropologie</a:t>
            </a:r>
            <a:r>
              <a:rPr kumimoji="0" lang="fr-FR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linguistique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312A0C3-1F61-4BDA-FCE0-9C75DB49B83D}"/>
              </a:ext>
            </a:extLst>
          </p:cNvPr>
          <p:cNvSpPr txBox="1"/>
          <p:nvPr/>
        </p:nvSpPr>
        <p:spPr>
          <a:xfrm>
            <a:off x="3574975" y="2506492"/>
            <a:ext cx="1912382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Peuples autochtones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EE27132-08FD-03F9-8D13-0F1475B4799A}"/>
              </a:ext>
            </a:extLst>
          </p:cNvPr>
          <p:cNvSpPr txBox="1"/>
          <p:nvPr/>
        </p:nvSpPr>
        <p:spPr>
          <a:xfrm>
            <a:off x="6249424" y="5901268"/>
            <a:ext cx="2157642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500" b="0" i="0" u="none" strike="noStrike" dirty="0">
                <a:solidFill>
                  <a:srgbClr val="333333"/>
                </a:solidFill>
                <a:effectLst/>
                <a:latin typeface="Work Sans" panose="020F0502020204030204" pitchFamily="34" charset="0"/>
              </a:rPr>
              <a:t>Le pouvoir et le sacré</a:t>
            </a:r>
            <a:endParaRPr kumimoji="0" lang="fr-FR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5FA41C8-14FE-6C23-7A0F-AF9EF6F848A8}"/>
              </a:ext>
            </a:extLst>
          </p:cNvPr>
          <p:cNvSpPr txBox="1"/>
          <p:nvPr/>
        </p:nvSpPr>
        <p:spPr>
          <a:xfrm>
            <a:off x="12170409" y="5671061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2F9783D-2AF3-EC75-D7AB-7BD0C47A9CE6}"/>
              </a:ext>
            </a:extLst>
          </p:cNvPr>
          <p:cNvSpPr txBox="1"/>
          <p:nvPr/>
        </p:nvSpPr>
        <p:spPr>
          <a:xfrm>
            <a:off x="366335" y="5989967"/>
            <a:ext cx="2361224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Sacrifice, rites climatiques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B34929F-3002-E9E5-50B6-15532AE70016}"/>
              </a:ext>
            </a:extLst>
          </p:cNvPr>
          <p:cNvSpPr txBox="1"/>
          <p:nvPr/>
        </p:nvSpPr>
        <p:spPr>
          <a:xfrm>
            <a:off x="10504422" y="7251009"/>
            <a:ext cx="2338782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500" dirty="0">
                <a:latin typeface="+mn-lt"/>
                <a:ea typeface="+mn-ea"/>
                <a:cs typeface="+mn-cs"/>
              </a:rPr>
              <a:t>Corps, sensible, émotions</a:t>
            </a:r>
            <a:endParaRPr kumimoji="0" lang="fr-FR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B878FD-6A80-2375-5F7C-7FF60F1BD3B6}"/>
              </a:ext>
            </a:extLst>
          </p:cNvPr>
          <p:cNvSpPr txBox="1"/>
          <p:nvPr/>
        </p:nvSpPr>
        <p:spPr>
          <a:xfrm>
            <a:off x="1960027" y="6308943"/>
            <a:ext cx="330218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500" dirty="0"/>
              <a:t>Les défunts en contextes migratoires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28018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E49B8-B905-C5AE-5641-0C74739D8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D298A8C3-0A60-27DB-E31F-F06151C33E8A}"/>
              </a:ext>
            </a:extLst>
          </p:cNvPr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>
            <a:extLst>
              <a:ext uri="{FF2B5EF4-FFF2-40B4-BE49-F238E27FC236}">
                <a16:creationId xmlns:a16="http://schemas.microsoft.com/office/drawing/2014/main" id="{B718BC3C-A7FD-763A-4EBE-59B7BFBC5135}"/>
              </a:ext>
            </a:extLst>
          </p:cNvPr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>
            <a:extLst>
              <a:ext uri="{FF2B5EF4-FFF2-40B4-BE49-F238E27FC236}">
                <a16:creationId xmlns:a16="http://schemas.microsoft.com/office/drawing/2014/main" id="{2F4A87D7-16EE-96CC-5DFE-C79EE592C6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>
            <a:extLst>
              <a:ext uri="{FF2B5EF4-FFF2-40B4-BE49-F238E27FC236}">
                <a16:creationId xmlns:a16="http://schemas.microsoft.com/office/drawing/2014/main" id="{F11F427A-9669-84BF-57F0-167133898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84" y="66711"/>
            <a:ext cx="9104537" cy="155427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rgbClr val="FF0000"/>
                </a:solidFill>
                <a:latin typeface="Averta"/>
                <a:ea typeface="Averta"/>
                <a:cs typeface="Averta"/>
                <a:sym typeface="Averta"/>
              </a:rPr>
              <a:t>Un métier : Anthropologue/Ethnologue</a:t>
            </a:r>
            <a:endParaRPr lang="fr-FR" sz="4900" dirty="0">
              <a:solidFill>
                <a:srgbClr val="FF0000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17413" name="Shape 181">
            <a:extLst>
              <a:ext uri="{FF2B5EF4-FFF2-40B4-BE49-F238E27FC236}">
                <a16:creationId xmlns:a16="http://schemas.microsoft.com/office/drawing/2014/main" id="{FE1B964C-7ABE-60E8-E88B-85EC8CC6B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50" y="2344534"/>
            <a:ext cx="9372008" cy="258019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sz="3000" b="1" dirty="0"/>
              <a:t>1- Conduire des enquêtes de terrain </a:t>
            </a:r>
          </a:p>
          <a:p>
            <a:r>
              <a:rPr lang="fr-FR" sz="2000" dirty="0"/>
              <a:t>(enquête orale, observation, inventaire, collectes d’objets et d’archives privées)</a:t>
            </a:r>
          </a:p>
          <a:p>
            <a:r>
              <a:rPr lang="fr-FR" sz="1400" dirty="0"/>
              <a:t> </a:t>
            </a:r>
          </a:p>
          <a:p>
            <a:r>
              <a:rPr lang="fr-FR" sz="1800" b="1" dirty="0"/>
              <a:t>2- Participer à la conduite  de projets de patrimonialisation ou de médiation culturelle</a:t>
            </a:r>
          </a:p>
          <a:p>
            <a:endParaRPr lang="fr-FR" sz="1400" dirty="0"/>
          </a:p>
          <a:p>
            <a:r>
              <a:rPr lang="fr-FR" sz="1800" b="1" dirty="0"/>
              <a:t>3- Collecter des informations et documents scientifiques</a:t>
            </a:r>
          </a:p>
          <a:p>
            <a:endParaRPr lang="fr-FR" sz="1500" dirty="0"/>
          </a:p>
          <a:p>
            <a:r>
              <a:rPr lang="fr-FR" sz="1800" b="1" dirty="0"/>
              <a:t>4 - Rédiger des comptes-rendus, articles…</a:t>
            </a:r>
          </a:p>
          <a:p>
            <a:endParaRPr lang="fr-FR" sz="14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E5D37DEF-8AB7-7AFF-F26C-0856B43D624C}"/>
              </a:ext>
            </a:extLst>
          </p:cNvPr>
          <p:cNvSpPr/>
          <p:nvPr/>
        </p:nvSpPr>
        <p:spPr>
          <a:xfrm>
            <a:off x="867205" y="3657600"/>
            <a:ext cx="8622335" cy="4555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lvl="1"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/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laude Lévi-Strauss">
            <a:extLst>
              <a:ext uri="{FF2B5EF4-FFF2-40B4-BE49-F238E27FC236}">
                <a16:creationId xmlns:a16="http://schemas.microsoft.com/office/drawing/2014/main" id="{01A08961-B19D-1853-05DC-259A0655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8" y="1"/>
            <a:ext cx="2519912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9174AB5-306B-05B5-4218-CAF0B74DE113}"/>
              </a:ext>
            </a:extLst>
          </p:cNvPr>
          <p:cNvSpPr txBox="1"/>
          <p:nvPr/>
        </p:nvSpPr>
        <p:spPr>
          <a:xfrm>
            <a:off x="10462216" y="3414777"/>
            <a:ext cx="218008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Claude Lévi-Strauss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n-lt"/>
                <a:ea typeface="+mn-ea"/>
                <a:cs typeface="+mn-cs"/>
              </a:rPr>
              <a:t>Tristes Tropiques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n-lt"/>
                <a:ea typeface="+mn-ea"/>
                <a:cs typeface="+mn-cs"/>
              </a:rPr>
              <a:t>La pensée sauvage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200" dirty="0"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Roberte Hamayon">
            <a:extLst>
              <a:ext uri="{FF2B5EF4-FFF2-40B4-BE49-F238E27FC236}">
                <a16:creationId xmlns:a16="http://schemas.microsoft.com/office/drawing/2014/main" id="{1CFD2E24-4844-65B8-038A-A81B0B6EF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61" y="6250680"/>
            <a:ext cx="3381379" cy="31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1C01435-7B7D-3178-C0E9-E146327DFC28}"/>
              </a:ext>
            </a:extLst>
          </p:cNvPr>
          <p:cNvSpPr txBox="1"/>
          <p:nvPr/>
        </p:nvSpPr>
        <p:spPr>
          <a:xfrm>
            <a:off x="9324089" y="7560689"/>
            <a:ext cx="325697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Roberte </a:t>
            </a:r>
            <a:r>
              <a:rPr kumimoji="0" lang="fr-FR" sz="2000" b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Hamayon</a:t>
            </a:r>
            <a:endParaRPr kumimoji="0" lang="fr-FR" sz="20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latin typeface="+mn-lt"/>
                <a:ea typeface="+mn-ea"/>
                <a:cs typeface="+mn-cs"/>
              </a:rPr>
              <a:t>Chamanisme de Mongolie et de Sibérie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Jouer : une étude anthropologique</a:t>
            </a:r>
          </a:p>
        </p:txBody>
      </p:sp>
      <p:pic>
        <p:nvPicPr>
          <p:cNvPr id="1030" name="Picture 6" descr="Vanessa Manceron">
            <a:extLst>
              <a:ext uri="{FF2B5EF4-FFF2-40B4-BE49-F238E27FC236}">
                <a16:creationId xmlns:a16="http://schemas.microsoft.com/office/drawing/2014/main" id="{F20124A3-4EED-520A-F681-2D646B4F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8" y="5325980"/>
            <a:ext cx="4361570" cy="25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FC4257-A503-6C88-A922-D9EE6AB1FBEE}"/>
              </a:ext>
            </a:extLst>
          </p:cNvPr>
          <p:cNvSpPr txBox="1"/>
          <p:nvPr/>
        </p:nvSpPr>
        <p:spPr>
          <a:xfrm>
            <a:off x="1254381" y="8013919"/>
            <a:ext cx="2851265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Vanessa </a:t>
            </a:r>
            <a:r>
              <a:rPr kumimoji="0" lang="fr-FR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Manceron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500" dirty="0">
                <a:latin typeface="+mj-lt"/>
                <a:ea typeface="+mn-ea"/>
                <a:cs typeface="+mn-cs"/>
              </a:rPr>
              <a:t>Anthropologie de la nature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500" i="1" dirty="0">
                <a:latin typeface="+mj-lt"/>
              </a:rPr>
              <a:t>Les Veilleurs du vivant</a:t>
            </a:r>
            <a:endParaRPr kumimoji="0" lang="fr-FR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60546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50B85-300F-636F-2670-A909942BC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D3B9A81D-EB00-BFBE-E20E-1F87025E0BF6}"/>
              </a:ext>
            </a:extLst>
          </p:cNvPr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>
            <a:extLst>
              <a:ext uri="{FF2B5EF4-FFF2-40B4-BE49-F238E27FC236}">
                <a16:creationId xmlns:a16="http://schemas.microsoft.com/office/drawing/2014/main" id="{C30516DB-8E2B-A80A-597F-1583A8E2C661}"/>
              </a:ext>
            </a:extLst>
          </p:cNvPr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>
            <a:extLst>
              <a:ext uri="{FF2B5EF4-FFF2-40B4-BE49-F238E27FC236}">
                <a16:creationId xmlns:a16="http://schemas.microsoft.com/office/drawing/2014/main" id="{14814EDC-8A06-807C-86CA-25D04C03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>
            <a:extLst>
              <a:ext uri="{FF2B5EF4-FFF2-40B4-BE49-F238E27FC236}">
                <a16:creationId xmlns:a16="http://schemas.microsoft.com/office/drawing/2014/main" id="{54F5A368-9C22-5811-A7D0-2DAA39806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7" y="776288"/>
            <a:ext cx="7696921" cy="155427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rgbClr val="FF0000"/>
                </a:solidFill>
                <a:latin typeface="Averta"/>
                <a:ea typeface="Averta"/>
                <a:cs typeface="Averta"/>
                <a:sym typeface="Averta"/>
              </a:rPr>
              <a:t>Sur les terrains de l’anthropologie</a:t>
            </a:r>
            <a:endParaRPr lang="fr-FR" sz="4900" dirty="0">
              <a:solidFill>
                <a:srgbClr val="FF0000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84BF2E73-F1A1-D73E-1637-5D444A8B6809}"/>
              </a:ext>
            </a:extLst>
          </p:cNvPr>
          <p:cNvSpPr/>
          <p:nvPr/>
        </p:nvSpPr>
        <p:spPr>
          <a:xfrm>
            <a:off x="867205" y="3657600"/>
            <a:ext cx="8622335" cy="4555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lvl="1"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/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hilippe Descola, Amazonie équatorienne, 1976  - Philipe Descola">
            <a:extLst>
              <a:ext uri="{FF2B5EF4-FFF2-40B4-BE49-F238E27FC236}">
                <a16:creationId xmlns:a16="http://schemas.microsoft.com/office/drawing/2014/main" id="{059ADBBC-BE11-9C46-21AF-5C05E56A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7158"/>
            <a:ext cx="12567554" cy="63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EF1739B-FABE-E4A9-33DC-3DE96D30BF67}"/>
              </a:ext>
            </a:extLst>
          </p:cNvPr>
          <p:cNvSpPr txBox="1"/>
          <p:nvPr/>
        </p:nvSpPr>
        <p:spPr>
          <a:xfrm>
            <a:off x="9111916" y="2002264"/>
            <a:ext cx="374918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Philippe Descola, Relations Nature-culture chez les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Ashuars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, Amazonie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45B8CAC-3301-CAAB-00C0-E5B71BAD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318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200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7BA5E-0977-EBF7-0FED-D7C1CB7F8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F190F59F-6415-6C5F-8124-DE161C3499E6}"/>
              </a:ext>
            </a:extLst>
          </p:cNvPr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>
            <a:extLst>
              <a:ext uri="{FF2B5EF4-FFF2-40B4-BE49-F238E27FC236}">
                <a16:creationId xmlns:a16="http://schemas.microsoft.com/office/drawing/2014/main" id="{FDC8EAC0-11E4-9701-9C20-541257516885}"/>
              </a:ext>
            </a:extLst>
          </p:cNvPr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>
            <a:extLst>
              <a:ext uri="{FF2B5EF4-FFF2-40B4-BE49-F238E27FC236}">
                <a16:creationId xmlns:a16="http://schemas.microsoft.com/office/drawing/2014/main" id="{687DA9C3-AE43-0AD6-AB9B-A853BF82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>
            <a:extLst>
              <a:ext uri="{FF2B5EF4-FFF2-40B4-BE49-F238E27FC236}">
                <a16:creationId xmlns:a16="http://schemas.microsoft.com/office/drawing/2014/main" id="{8767FA16-E579-C784-BFEB-A46EE0A30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" y="63822"/>
            <a:ext cx="7914265" cy="155427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rgbClr val="FF0000"/>
                </a:solidFill>
                <a:latin typeface="Averta"/>
                <a:ea typeface="Averta"/>
                <a:cs typeface="Averta"/>
                <a:sym typeface="Averta"/>
              </a:rPr>
              <a:t>Les terrains de l’anthropologie, ici et ailleurs</a:t>
            </a:r>
            <a:endParaRPr lang="fr-FR" sz="4900" dirty="0">
              <a:solidFill>
                <a:srgbClr val="FF0000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CF866596-A14D-AD4A-885A-ED5F65B419C5}"/>
              </a:ext>
            </a:extLst>
          </p:cNvPr>
          <p:cNvSpPr/>
          <p:nvPr/>
        </p:nvSpPr>
        <p:spPr>
          <a:xfrm>
            <a:off x="867205" y="3657600"/>
            <a:ext cx="8622335" cy="4555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lvl="1"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/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plein air, ciel, herbe, faire de la randonnée&#10;&#10;Description générée automatiquement">
            <a:extLst>
              <a:ext uri="{FF2B5EF4-FFF2-40B4-BE49-F238E27FC236}">
                <a16:creationId xmlns:a16="http://schemas.microsoft.com/office/drawing/2014/main" id="{0F3FF65B-066C-A7AA-F669-E5FFB17F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" y="5706676"/>
            <a:ext cx="3657600" cy="2438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0A8E19-6B3D-2702-ABE3-B2ED7FF960A3}"/>
              </a:ext>
            </a:extLst>
          </p:cNvPr>
          <p:cNvSpPr txBox="1"/>
          <p:nvPr/>
        </p:nvSpPr>
        <p:spPr>
          <a:xfrm>
            <a:off x="3757316" y="6204757"/>
            <a:ext cx="365760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1800" b="1" dirty="0"/>
              <a:t>Paysages et modalités d'habitation en Géorgie occidentale</a:t>
            </a:r>
          </a:p>
          <a:p>
            <a:r>
              <a:rPr lang="fr-FR" sz="1800" dirty="0">
                <a:hlinkClick r:id="rId5"/>
              </a:rPr>
              <a:t>Gwendoline Lemaitre </a:t>
            </a:r>
            <a:endParaRPr lang="fr-FR" sz="1800" dirty="0"/>
          </a:p>
          <a:p>
            <a:r>
              <a:rPr lang="fr-FR" sz="1800" dirty="0"/>
              <a:t>Géorgie, 2021-2022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122" name="Picture 2" descr="Médiumnisme spiritualiste anglais (dispositifs d'apprentissage)">
            <a:extLst>
              <a:ext uri="{FF2B5EF4-FFF2-40B4-BE49-F238E27FC236}">
                <a16:creationId xmlns:a16="http://schemas.microsoft.com/office/drawing/2014/main" id="{A0365010-434E-B4DB-CC17-5372BEF9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15" y="2022028"/>
            <a:ext cx="4244428" cy="28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EE778A2-C64D-763F-F3CB-7F3A08BBA18D}"/>
              </a:ext>
            </a:extLst>
          </p:cNvPr>
          <p:cNvSpPr txBox="1"/>
          <p:nvPr/>
        </p:nvSpPr>
        <p:spPr>
          <a:xfrm>
            <a:off x="9522448" y="5052993"/>
            <a:ext cx="3389587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1800" b="1" dirty="0" err="1"/>
              <a:t>Médiumnisme</a:t>
            </a:r>
            <a:r>
              <a:rPr lang="fr-FR" sz="1800" b="1" dirty="0"/>
              <a:t> spiritualiste anglais (dispositifs d'apprentissage)</a:t>
            </a:r>
          </a:p>
          <a:p>
            <a:r>
              <a:rPr lang="fr-FR" sz="1800" dirty="0">
                <a:hlinkClick r:id="rId7"/>
              </a:rPr>
              <a:t>Laure Montarry </a:t>
            </a:r>
            <a:endParaRPr lang="fr-FR" sz="1800" dirty="0"/>
          </a:p>
          <a:p>
            <a:r>
              <a:rPr lang="fr-FR" sz="1800" dirty="0"/>
              <a:t>Royaume-Uni, 2017-2020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124" name="Picture 4" descr="Plurivocalité des vestiges et conceptions des « lieux sacrés » des Mayas Q’eqchi’ du Petén (Guatemala)">
            <a:extLst>
              <a:ext uri="{FF2B5EF4-FFF2-40B4-BE49-F238E27FC236}">
                <a16:creationId xmlns:a16="http://schemas.microsoft.com/office/drawing/2014/main" id="{007E0B01-18FF-C0F0-869E-3A800E20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86" y="6818996"/>
            <a:ext cx="3866541" cy="25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67FE61-DB1D-6054-C406-EC1A1EBB370B}"/>
              </a:ext>
            </a:extLst>
          </p:cNvPr>
          <p:cNvSpPr txBox="1"/>
          <p:nvPr/>
        </p:nvSpPr>
        <p:spPr>
          <a:xfrm>
            <a:off x="4368476" y="8052428"/>
            <a:ext cx="458646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fr-FR" sz="1800" b="1" dirty="0" err="1"/>
              <a:t>Plurivocalité</a:t>
            </a:r>
            <a:r>
              <a:rPr lang="fr-FR" sz="1800" b="1" dirty="0"/>
              <a:t> des vestiges et conceptions des « lieux sacrés » des Mayas Q’eqchi’ du Petén (Guatemala)</a:t>
            </a:r>
          </a:p>
          <a:p>
            <a:pPr algn="r"/>
            <a:r>
              <a:rPr lang="fr-FR" sz="1800" dirty="0">
                <a:hlinkClick r:id="rId9"/>
              </a:rPr>
              <a:t>Romain Denimal Labeguerie </a:t>
            </a:r>
            <a:endParaRPr lang="fr-FR" sz="1800" dirty="0"/>
          </a:p>
          <a:p>
            <a:pPr algn="r"/>
            <a:r>
              <a:rPr lang="fr-FR" sz="1800" dirty="0"/>
              <a:t>Guatemala, 2021</a:t>
            </a:r>
          </a:p>
        </p:txBody>
      </p:sp>
      <p:pic>
        <p:nvPicPr>
          <p:cNvPr id="5126" name="Picture 6" descr="Terrain au CERN (Organisation Européenne pour la Recherche Nucléaire) et ses alentours">
            <a:extLst>
              <a:ext uri="{FF2B5EF4-FFF2-40B4-BE49-F238E27FC236}">
                <a16:creationId xmlns:a16="http://schemas.microsoft.com/office/drawing/2014/main" id="{D65E5B5C-095C-2159-CD51-16595EFF6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5" y="2371959"/>
            <a:ext cx="4724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F156CD-3050-1161-778E-CB281009EE0B}"/>
              </a:ext>
            </a:extLst>
          </p:cNvPr>
          <p:cNvSpPr txBox="1"/>
          <p:nvPr/>
        </p:nvSpPr>
        <p:spPr>
          <a:xfrm>
            <a:off x="4952456" y="3410343"/>
            <a:ext cx="2804687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1800" b="1" dirty="0"/>
              <a:t>Terrain au CERN (Organisation Européenne pour la Recherche Nucléaire) et ses alentours</a:t>
            </a:r>
          </a:p>
          <a:p>
            <a:r>
              <a:rPr lang="fr-FR" sz="1800" dirty="0">
                <a:hlinkClick r:id="rId11"/>
              </a:rPr>
              <a:t>Giulia Gaddi </a:t>
            </a:r>
            <a:endParaRPr lang="fr-FR" sz="1800" dirty="0"/>
          </a:p>
          <a:p>
            <a:r>
              <a:rPr lang="fr-FR" sz="1800" dirty="0"/>
              <a:t>Suisse, 2023</a:t>
            </a:r>
          </a:p>
        </p:txBody>
      </p:sp>
    </p:spTree>
    <p:extLst>
      <p:ext uri="{BB962C8B-B14F-4D97-AF65-F5344CB8AC3E}">
        <p14:creationId xmlns:p14="http://schemas.microsoft.com/office/powerpoint/2010/main" val="4376534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7A61E-BB01-6494-53F8-EE5A59C42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C43B63A8-4252-8D51-E24C-B12120F97D5A}"/>
              </a:ext>
            </a:extLst>
          </p:cNvPr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>
            <a:extLst>
              <a:ext uri="{FF2B5EF4-FFF2-40B4-BE49-F238E27FC236}">
                <a16:creationId xmlns:a16="http://schemas.microsoft.com/office/drawing/2014/main" id="{B8F8535F-3DDE-0DFD-9C5D-1AB19C0980DB}"/>
              </a:ext>
            </a:extLst>
          </p:cNvPr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>
            <a:extLst>
              <a:ext uri="{FF2B5EF4-FFF2-40B4-BE49-F238E27FC236}">
                <a16:creationId xmlns:a16="http://schemas.microsoft.com/office/drawing/2014/main" id="{01FE89F7-61B3-60B6-02C6-55D5A2F0D2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>
            <a:extLst>
              <a:ext uri="{FF2B5EF4-FFF2-40B4-BE49-F238E27FC236}">
                <a16:creationId xmlns:a16="http://schemas.microsoft.com/office/drawing/2014/main" id="{86BD521E-60A5-B8BB-A3E4-2C2B3444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776288"/>
            <a:ext cx="5759450" cy="155427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chemeClr val="accent5"/>
                </a:solidFill>
              </a:rPr>
              <a:t>Quelques terrains ici et ailleurs</a:t>
            </a:r>
            <a:endParaRPr lang="fr-FR" sz="4900" dirty="0">
              <a:solidFill>
                <a:schemeClr val="accent5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pic>
        <p:nvPicPr>
          <p:cNvPr id="6146" name="Picture 2" descr="Une année solaire dans des fermes biodynamiques commingeoises">
            <a:extLst>
              <a:ext uri="{FF2B5EF4-FFF2-40B4-BE49-F238E27FC236}">
                <a16:creationId xmlns:a16="http://schemas.microsoft.com/office/drawing/2014/main" id="{24141B13-1424-1949-D428-ED2F4ACD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71049"/>
            <a:ext cx="5764925" cy="38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F01867-83A9-9393-24B6-8EBA4B1B4627}"/>
              </a:ext>
            </a:extLst>
          </p:cNvPr>
          <p:cNvSpPr txBox="1"/>
          <p:nvPr/>
        </p:nvSpPr>
        <p:spPr>
          <a:xfrm>
            <a:off x="7137748" y="3686317"/>
            <a:ext cx="5764925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1800" b="1" dirty="0"/>
              <a:t>Une année solaire dans des fermes biodynamiques commingeoises</a:t>
            </a:r>
          </a:p>
          <a:p>
            <a:r>
              <a:rPr lang="fr-FR" sz="1800" dirty="0">
                <a:hlinkClick r:id="rId4"/>
              </a:rPr>
              <a:t>Bertrande Galfré </a:t>
            </a:r>
            <a:endParaRPr lang="fr-FR" sz="1800" dirty="0"/>
          </a:p>
          <a:p>
            <a:r>
              <a:rPr lang="fr-FR" sz="1800" dirty="0"/>
              <a:t>France, 2019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41925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3EBC9-1553-A793-C481-952F7EEED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501BFE36-C402-0A7B-8F42-37415684DA92}"/>
              </a:ext>
            </a:extLst>
          </p:cNvPr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>
            <a:extLst>
              <a:ext uri="{FF2B5EF4-FFF2-40B4-BE49-F238E27FC236}">
                <a16:creationId xmlns:a16="http://schemas.microsoft.com/office/drawing/2014/main" id="{2D6EBDFA-4304-615B-7D9C-4D487DB27E06}"/>
              </a:ext>
            </a:extLst>
          </p:cNvPr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>
            <a:extLst>
              <a:ext uri="{FF2B5EF4-FFF2-40B4-BE49-F238E27FC236}">
                <a16:creationId xmlns:a16="http://schemas.microsoft.com/office/drawing/2014/main" id="{9EB558F0-39D9-9036-F0F5-A28DB6E1A6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>
            <a:extLst>
              <a:ext uri="{FF2B5EF4-FFF2-40B4-BE49-F238E27FC236}">
                <a16:creationId xmlns:a16="http://schemas.microsoft.com/office/drawing/2014/main" id="{F07543C7-A4EE-CE09-C9AE-5DF09068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14" y="178935"/>
            <a:ext cx="7696921" cy="155427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800" dirty="0">
                <a:solidFill>
                  <a:srgbClr val="FF0000"/>
                </a:solidFill>
                <a:latin typeface="Averta"/>
                <a:ea typeface="Averta"/>
                <a:cs typeface="Averta"/>
                <a:sym typeface="Averta"/>
              </a:rPr>
              <a:t>Les projets de recherche en anthropologie</a:t>
            </a:r>
            <a:endParaRPr lang="fr-FR" sz="4900" dirty="0">
              <a:solidFill>
                <a:srgbClr val="FF0000"/>
              </a:solidFill>
              <a:latin typeface="Averta"/>
              <a:ea typeface="Averta"/>
              <a:cs typeface="Averta"/>
              <a:sym typeface="Averta"/>
            </a:endParaRP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8273F178-BC57-0DE4-BE65-C21AE3522B76}"/>
              </a:ext>
            </a:extLst>
          </p:cNvPr>
          <p:cNvSpPr/>
          <p:nvPr/>
        </p:nvSpPr>
        <p:spPr>
          <a:xfrm>
            <a:off x="867205" y="3657600"/>
            <a:ext cx="8622335" cy="4555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lvl="1"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/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0FDA58E-8C5E-041C-3ECB-609ECAB0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318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C28CA76B-1DAB-43AF-AE7D-919A4F51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8" y="3353660"/>
            <a:ext cx="2390274" cy="23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74474F-6E3D-07EA-92F7-8CB0D68B568F}"/>
              </a:ext>
            </a:extLst>
          </p:cNvPr>
          <p:cNvSpPr txBox="1"/>
          <p:nvPr/>
        </p:nvSpPr>
        <p:spPr>
          <a:xfrm>
            <a:off x="385011" y="5696362"/>
            <a:ext cx="349717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Judiciariser la nature. Animaux et environnement au tribunal (</a:t>
            </a:r>
            <a:r>
              <a:rPr lang="fr-FR" sz="2000" b="1" dirty="0" err="1">
                <a:solidFill>
                  <a:srgbClr val="FF0000"/>
                </a:solidFill>
              </a:rPr>
              <a:t>Rulnat</a:t>
            </a:r>
            <a:r>
              <a:rPr lang="fr-FR" sz="2000" b="1" dirty="0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E4E66B2-12BC-7E42-F888-75BFF6DE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1" y="3514361"/>
            <a:ext cx="3408018" cy="20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77D37C-A242-0968-656F-A4929B56C62A}"/>
              </a:ext>
            </a:extLst>
          </p:cNvPr>
          <p:cNvSpPr txBox="1"/>
          <p:nvPr/>
        </p:nvSpPr>
        <p:spPr>
          <a:xfrm>
            <a:off x="4713647" y="5798650"/>
            <a:ext cx="295976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b="1" dirty="0" err="1"/>
              <a:t>Vitalmortel</a:t>
            </a:r>
            <a:r>
              <a:rPr lang="fr-FR" b="1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374979-F6FB-5A86-628D-F28D520CEDC1}"/>
              </a:ext>
            </a:extLst>
          </p:cNvPr>
          <p:cNvSpPr txBox="1"/>
          <p:nvPr/>
        </p:nvSpPr>
        <p:spPr>
          <a:xfrm>
            <a:off x="3882189" y="6547269"/>
            <a:ext cx="5188598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/>
              <a:t>Le mourant et son milieu : analyse comparative des manières de vivre et de mourir avec des maladies neurodégénératives en France et Californie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6EFE605C-212E-D864-66EF-A9E3B77A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463" y="3598587"/>
            <a:ext cx="3404673" cy="20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8E640B-5745-7C85-07B0-045D65D7CB9C}"/>
              </a:ext>
            </a:extLst>
          </p:cNvPr>
          <p:cNvSpPr txBox="1"/>
          <p:nvPr/>
        </p:nvSpPr>
        <p:spPr>
          <a:xfrm>
            <a:off x="8686800" y="5817003"/>
            <a:ext cx="422472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000" b="1" dirty="0" err="1">
                <a:solidFill>
                  <a:srgbClr val="FF0000"/>
                </a:solidFill>
              </a:rPr>
              <a:t>Apocamo</a:t>
            </a:r>
            <a:r>
              <a:rPr lang="fr-FR" sz="2000" b="1" dirty="0">
                <a:solidFill>
                  <a:srgbClr val="FF0000"/>
                </a:solidFill>
              </a:rPr>
              <a:t> 2- Anthropologie politique contemporaine en Amazonie occidentale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30245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4E2A6-4B47-F4A0-CEDE-2A7438F6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417A076-77D4-319D-F6E0-C1CFB580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799"/>
            <a:ext cx="12766842" cy="766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Shape 177">
            <a:extLst>
              <a:ext uri="{FF2B5EF4-FFF2-40B4-BE49-F238E27FC236}">
                <a16:creationId xmlns:a16="http://schemas.microsoft.com/office/drawing/2014/main" id="{1ABD8038-AB9F-BE8B-CD4A-AED1892F6199}"/>
              </a:ext>
            </a:extLst>
          </p:cNvPr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>
            <a:extLst>
              <a:ext uri="{FF2B5EF4-FFF2-40B4-BE49-F238E27FC236}">
                <a16:creationId xmlns:a16="http://schemas.microsoft.com/office/drawing/2014/main" id="{412EC944-D0C0-461D-6656-B415E694D97C}"/>
              </a:ext>
            </a:extLst>
          </p:cNvPr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>
            <a:extLst>
              <a:ext uri="{FF2B5EF4-FFF2-40B4-BE49-F238E27FC236}">
                <a16:creationId xmlns:a16="http://schemas.microsoft.com/office/drawing/2014/main" id="{6E5BB67E-3F7D-FAA9-77DA-777566C643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>
            <a:extLst>
              <a:ext uri="{FF2B5EF4-FFF2-40B4-BE49-F238E27FC236}">
                <a16:creationId xmlns:a16="http://schemas.microsoft.com/office/drawing/2014/main" id="{071E45A8-6FAF-BEDF-F8AF-39C7FA55D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661"/>
            <a:ext cx="8839200" cy="69249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>
                <a:solidFill>
                  <a:srgbClr val="FF0000"/>
                </a:solidFill>
                <a:latin typeface="Averta"/>
                <a:ea typeface="Averta"/>
                <a:cs typeface="Averta"/>
                <a:sym typeface="Averta"/>
              </a:rPr>
              <a:t>Les projets de recherche en anthropologie</a:t>
            </a: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1BB71820-F9B6-831D-9372-DB30FC76E44C}"/>
              </a:ext>
            </a:extLst>
          </p:cNvPr>
          <p:cNvSpPr/>
          <p:nvPr/>
        </p:nvSpPr>
        <p:spPr>
          <a:xfrm>
            <a:off x="867205" y="3657600"/>
            <a:ext cx="8622335" cy="4555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lvl="1">
              <a:buFont typeface="Arial" panose="020B0604020202020204" pitchFamily="34" charset="0"/>
              <a:buChar char="•"/>
            </a:pPr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/>
            <a:endParaRPr lang="fr-F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736A067-23A9-1E72-CF7B-7876ED0F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4165600" cy="11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90A2DC-0A8F-949D-1C63-BAF0A2725362}"/>
              </a:ext>
            </a:extLst>
          </p:cNvPr>
          <p:cNvSpPr txBox="1"/>
          <p:nvPr/>
        </p:nvSpPr>
        <p:spPr>
          <a:xfrm>
            <a:off x="8606591" y="3147447"/>
            <a:ext cx="435543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3000" b="1" dirty="0">
                <a:highlight>
                  <a:srgbClr val="FFFF00"/>
                </a:highlight>
              </a:rPr>
              <a:t>Cross-</a:t>
            </a:r>
            <a:r>
              <a:rPr lang="fr-FR" sz="3000" b="1" dirty="0" err="1">
                <a:highlight>
                  <a:srgbClr val="FFFF00"/>
                </a:highlight>
              </a:rPr>
              <a:t>Disciplinary</a:t>
            </a:r>
            <a:r>
              <a:rPr lang="fr-FR" sz="3000" b="1" dirty="0">
                <a:highlight>
                  <a:srgbClr val="FFFF00"/>
                </a:highlight>
              </a:rPr>
              <a:t> and </a:t>
            </a:r>
            <a:r>
              <a:rPr lang="fr-FR" sz="3000" b="1" dirty="0" err="1">
                <a:highlight>
                  <a:srgbClr val="FFFF00"/>
                </a:highlight>
              </a:rPr>
              <a:t>multicultural</a:t>
            </a:r>
            <a:r>
              <a:rPr lang="fr-FR" sz="3000" b="1" dirty="0">
                <a:highlight>
                  <a:srgbClr val="FFFF00"/>
                </a:highlight>
              </a:rPr>
              <a:t> perspectives on Musical </a:t>
            </a:r>
            <a:r>
              <a:rPr lang="fr-FR" sz="3000" b="1" dirty="0" err="1">
                <a:highlight>
                  <a:srgbClr val="FFFF00"/>
                </a:highlight>
              </a:rPr>
              <a:t>Rhythm</a:t>
            </a:r>
            <a:r>
              <a:rPr lang="fr-FR" sz="3000" b="1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529947-C7F1-742E-A675-F31BC43E6316}"/>
              </a:ext>
            </a:extLst>
          </p:cNvPr>
          <p:cNvSpPr txBox="1"/>
          <p:nvPr/>
        </p:nvSpPr>
        <p:spPr>
          <a:xfrm>
            <a:off x="671513" y="8757867"/>
            <a:ext cx="11728615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000" dirty="0"/>
              <a:t>En partenariat avec les équipes de New York </a:t>
            </a:r>
            <a:r>
              <a:rPr lang="fr-FR" sz="2000" dirty="0" err="1"/>
              <a:t>University</a:t>
            </a:r>
            <a:r>
              <a:rPr lang="fr-FR" sz="2000" dirty="0"/>
              <a:t>, analyse d'une sélection d'enregistrements sonores de musiques traditionnelles du fonds d'archives sonores du CNRS-Musée de l'Homme.</a:t>
            </a:r>
          </a:p>
        </p:txBody>
      </p:sp>
    </p:spTree>
    <p:extLst>
      <p:ext uri="{BB962C8B-B14F-4D97-AF65-F5344CB8AC3E}">
        <p14:creationId xmlns:p14="http://schemas.microsoft.com/office/powerpoint/2010/main" val="15126401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2302</Words>
  <Application>Microsoft Macintosh PowerPoint</Application>
  <PresentationFormat>Personnalisé</PresentationFormat>
  <Paragraphs>222</Paragraphs>
  <Slides>16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Avenir Black</vt:lpstr>
      <vt:lpstr>Avenir Book</vt:lpstr>
      <vt:lpstr>Avenir Heavy</vt:lpstr>
      <vt:lpstr>Averta</vt:lpstr>
      <vt:lpstr>Averta-Semibold</vt:lpstr>
      <vt:lpstr>Helvetica</vt:lpstr>
      <vt:lpstr>Helvetica Light</vt:lpstr>
      <vt:lpstr>Helvetica Neue</vt:lpstr>
      <vt:lpstr>Raleway</vt:lpstr>
      <vt:lpstr>Wingdings</vt:lpstr>
      <vt:lpstr>Work Sans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métier d’archéologue</vt:lpstr>
      <vt:lpstr>Présentation PowerPoint</vt:lpstr>
      <vt:lpstr>Présentation PowerPoint</vt:lpstr>
      <vt:lpstr>Présentation PowerPoint</vt:lpstr>
      <vt:lpstr>Présentation PowerPoint</vt:lpstr>
      <vt:lpstr>Le terrain, un travail d’équipe</vt:lpstr>
      <vt:lpstr>Diplômes et débouchés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Hemond Aline</cp:lastModifiedBy>
  <cp:revision>97</cp:revision>
  <cp:lastPrinted>2017-01-23T15:11:16Z</cp:lastPrinted>
  <dcterms:modified xsi:type="dcterms:W3CDTF">2024-02-07T10:14:06Z</dcterms:modified>
</cp:coreProperties>
</file>