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64" r:id="rId4"/>
    <p:sldId id="265" r:id="rId5"/>
    <p:sldId id="266" r:id="rId6"/>
    <p:sldId id="267" r:id="rId7"/>
    <p:sldId id="26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B771D-0E43-47E8-9B51-A90825537BF3}" type="datetimeFigureOut">
              <a:rPr lang="fr-FR" smtClean="0"/>
              <a:t>06/02/2024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8A0FC-EFED-4827-BDDA-3553E3B68B97}" type="slidenum">
              <a:rPr lang="fr-FR" smtClean="0"/>
              <a:t>‹N°›</a:t>
            </a:fld>
            <a:endParaRPr lang="fr-FR"/>
          </a:p>
        </p:txBody>
      </p:sp>
    </p:spTree>
    <p:extLst>
      <p:ext uri="{BB962C8B-B14F-4D97-AF65-F5344CB8AC3E}">
        <p14:creationId xmlns:p14="http://schemas.microsoft.com/office/powerpoint/2010/main" val="1859753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Bonjour à tous. Bienvenue</a:t>
            </a:r>
            <a:r>
              <a:rPr lang="fr-FR" baseline="0" dirty="0"/>
              <a:t> à l’université de Nanterre. </a:t>
            </a:r>
          </a:p>
          <a:p>
            <a:r>
              <a:rPr lang="fr-FR" baseline="0" dirty="0"/>
              <a:t>Fanny / Leïla</a:t>
            </a:r>
          </a:p>
          <a:p>
            <a:endParaRPr lang="fr-FR" baseline="0" dirty="0"/>
          </a:p>
          <a:p>
            <a:r>
              <a:rPr lang="fr-FR" baseline="0" dirty="0"/>
              <a:t>C</a:t>
            </a:r>
            <a:r>
              <a:rPr lang="fr-FR" dirty="0"/>
              <a:t>ertains</a:t>
            </a:r>
            <a:r>
              <a:rPr lang="fr-FR" baseline="0" dirty="0"/>
              <a:t> se sont déjà initiés à la sociologie au lycée, d’autres vont la découvrir avec nous. Et c’est toujours avec plaisir que l’on initie nos étudiants à la discipline. </a:t>
            </a:r>
          </a:p>
          <a:p>
            <a:endParaRPr lang="fr-FR" baseline="0" dirty="0"/>
          </a:p>
          <a:p>
            <a:r>
              <a:rPr lang="fr-FR" baseline="0" dirty="0"/>
              <a:t>Avant de vous parler de notre formation en sociologie à Nanterre, il faut vous préciser ce qu’est la sociologie. La sociologie, c’est l’étude de la société, de son fonctionnement, de la façon dont les individus vivent ensemble. </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Maintenant, à quoi ça sert ? La sociologie permet tout simplement de comprendre le monde dans lequel nous vivons, de comprendre notre société et de comprendre les relations entre les individus qui composent notre société. Elle permet ainsi de mieux comprendre à la fois les obstacles et les conditions nécessaires au vivre ensemble, en mettant à distance nos préjugés et nos jugements de valeur.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p>
          <a:p>
            <a:r>
              <a:rPr lang="fr-FR" baseline="0" dirty="0"/>
              <a:t>De plus, chercher à comprendre la société, c’est  indispensable à l’action publique, c’est indispensable pour la conduite de projets économiques, associatifs, ou encore culturels. </a:t>
            </a:r>
          </a:p>
          <a:p>
            <a:endParaRPr lang="fr-FR" baseline="0" dirty="0"/>
          </a:p>
          <a:p>
            <a:r>
              <a:rPr lang="fr-FR" baseline="0" dirty="0"/>
              <a:t>Pour cela, la sociologie est une science qui s’appuie sur des théories et des méthodes, notamment sur des enquêtes.</a:t>
            </a:r>
          </a:p>
          <a:p>
            <a:r>
              <a:rPr lang="fr-FR" baseline="0" dirty="0"/>
              <a:t> </a:t>
            </a:r>
          </a:p>
          <a:p>
            <a:r>
              <a:rPr lang="fr-FR" baseline="0" dirty="0"/>
              <a:t>L’objectif de notre formation en sociologie est donc d’enseigner tant les courants de pensées, que la pratique de l’enquête de terrain. Ce sont vraiment les deux aspects que nous développons, la théorie et la méthodologie de recherche en sociologie à partir de plusieurs domaines étudiés: le travail, la ville, l’école, la politique, la culture, la famille et bien d’autres.</a:t>
            </a:r>
            <a:endParaRPr lang="fr-FR" dirty="0"/>
          </a:p>
        </p:txBody>
      </p:sp>
      <p:sp>
        <p:nvSpPr>
          <p:cNvPr id="4" name="Espace réservé du numéro de diapositive 3"/>
          <p:cNvSpPr>
            <a:spLocks noGrp="1"/>
          </p:cNvSpPr>
          <p:nvPr>
            <p:ph type="sldNum" sz="quarter" idx="10"/>
          </p:nvPr>
        </p:nvSpPr>
        <p:spPr/>
        <p:txBody>
          <a:bodyPr/>
          <a:lstStyle/>
          <a:p>
            <a:fld id="{A8CF50CB-52D1-469E-B60C-D144CA005CC1}" type="slidenum">
              <a:rPr lang="fr-FR" smtClean="0"/>
              <a:t>1</a:t>
            </a:fld>
            <a:endParaRPr lang="fr-FR"/>
          </a:p>
        </p:txBody>
      </p:sp>
    </p:spTree>
    <p:extLst>
      <p:ext uri="{BB962C8B-B14F-4D97-AF65-F5344CB8AC3E}">
        <p14:creationId xmlns:p14="http://schemas.microsoft.com/office/powerpoint/2010/main" val="35631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65108-30B5-F7CE-EFE5-84B5BF73F43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BC468EE-E5FB-DBBD-8128-E0FFEAAAC9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B3B035-1454-A585-E2C7-710DA43003FB}"/>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7232A7F8-B0CA-1FD7-67C8-93D2B80B53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32B0B58-4BAB-A814-2E49-2D22CF57AD43}"/>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260191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38E89F-8E37-730C-89A8-EB259146A4A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46B988F-E1E6-03CC-B87F-0D961C5AA98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AA43B7-4DB3-59E4-E104-B50DD8CB4072}"/>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C8A872E1-7A94-0FC4-83C7-E2DB10D574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636F953-C854-92BC-F1A7-812AFB47DED8}"/>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39560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9A23F11-4A40-3C21-FAA5-F9925757448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65B207B-30DA-FDC7-8B0E-4CD373D050D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C0AEC7-FDCE-D308-353B-80DB6BF97775}"/>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4AB8C966-E13F-1A06-745D-4926DAA7C1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E331EF-EFD3-3726-2A6A-4F4057021F43}"/>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202226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0AB05-BDD9-7C8F-38B7-32CFBCC1DE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9BFE7E-BC44-6585-6858-31C605FBBBB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58C406-5138-D588-D954-6F529D1BFAD3}"/>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CB5E30F8-737A-4EF5-A207-1E77364E77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70E97-381D-B1E2-FF0F-53D50FD6837D}"/>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366959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7A59BA-5FCE-B80F-6C48-866E1CF4C90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52F5471-3D6F-2FB9-DB3A-FF0DD7EA35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94EB1B7-1DF3-90E9-AFDF-75FC33A8C01C}"/>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4896B211-1CC3-2500-ADDD-F03D32A9E5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5F435F-8BD4-9838-98E5-E05A39DAE5D8}"/>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182067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319860-4F9C-40D9-99DA-410105A33E5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6A1DF4-AD94-DC40-A111-4C6DF2863A2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52A87B4-610C-44EE-14A6-4885E7E4A56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8C0742F-CC67-27DD-FABE-05F0381E41AD}"/>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6" name="Espace réservé du pied de page 5">
            <a:extLst>
              <a:ext uri="{FF2B5EF4-FFF2-40B4-BE49-F238E27FC236}">
                <a16:creationId xmlns:a16="http://schemas.microsoft.com/office/drawing/2014/main" id="{74E08129-2381-57F2-8275-C738216FB0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6444C50-8CBE-C393-2591-9F82FD907878}"/>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165164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B5E79-F74B-4B31-36AD-8241543923C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523F6D8-87AD-D174-D544-F419A1997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7614BF4-94B2-7BAD-E997-148CAC5C3D2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7907AD8-8039-FBFC-B970-EDA73E6FB4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695B57D-B4EC-2715-4B55-24A3C52B042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BED8303-9FB1-63FA-1533-C9F4B7F92853}"/>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8" name="Espace réservé du pied de page 7">
            <a:extLst>
              <a:ext uri="{FF2B5EF4-FFF2-40B4-BE49-F238E27FC236}">
                <a16:creationId xmlns:a16="http://schemas.microsoft.com/office/drawing/2014/main" id="{8009C278-C43F-7FE3-DFD2-49A1363E3B1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165F70B-64BD-16F6-2D12-3061C8CF1CCB}"/>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399345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02DE67-EF08-68A2-2FD6-5E4F4F4ED3E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29A7BED-FDB3-81F9-8F25-1485C39A7AAD}"/>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4" name="Espace réservé du pied de page 3">
            <a:extLst>
              <a:ext uri="{FF2B5EF4-FFF2-40B4-BE49-F238E27FC236}">
                <a16:creationId xmlns:a16="http://schemas.microsoft.com/office/drawing/2014/main" id="{D49811CB-9A3F-3EA4-7B92-429AC3A9BC3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6919E7-B072-492B-427B-E75221D16BEB}"/>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28380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431EED-5202-0D8A-67EF-F9C5F62D318E}"/>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3" name="Espace réservé du pied de page 2">
            <a:extLst>
              <a:ext uri="{FF2B5EF4-FFF2-40B4-BE49-F238E27FC236}">
                <a16:creationId xmlns:a16="http://schemas.microsoft.com/office/drawing/2014/main" id="{78D5B072-DEC4-B9A6-24D7-3C98B9A45D4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201D058-C549-F21D-68AF-BCC551731399}"/>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186735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9FE477-4AB9-907D-98D3-85DA59CA1C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A48CB80-0F7F-F31C-4CC8-B3A545CA4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0402D2C-0FEF-E75F-F99F-27394D33F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F9610D-BE8C-4DB9-96B5-EE375F83F685}"/>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6" name="Espace réservé du pied de page 5">
            <a:extLst>
              <a:ext uri="{FF2B5EF4-FFF2-40B4-BE49-F238E27FC236}">
                <a16:creationId xmlns:a16="http://schemas.microsoft.com/office/drawing/2014/main" id="{8048979E-E24F-2E66-3355-44D58A6150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3BF446-5C92-F043-973E-1C75ACF5A287}"/>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53336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1A194D-B2D7-95A6-6066-CAF2F883C83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22AE806-906F-C2A1-A601-E16C5EBB2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A1E5006-2A99-2E46-36AA-4E84B05E6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D009184-AC43-E542-1D4A-CDAE9F6C9689}"/>
              </a:ext>
            </a:extLst>
          </p:cNvPr>
          <p:cNvSpPr>
            <a:spLocks noGrp="1"/>
          </p:cNvSpPr>
          <p:nvPr>
            <p:ph type="dt" sz="half" idx="10"/>
          </p:nvPr>
        </p:nvSpPr>
        <p:spPr/>
        <p:txBody>
          <a:bodyPr/>
          <a:lstStyle/>
          <a:p>
            <a:fld id="{D8A318BB-09F8-4FE0-8128-A884A29B3E24}" type="datetimeFigureOut">
              <a:rPr lang="fr-FR" smtClean="0"/>
              <a:t>06/02/2024</a:t>
            </a:fld>
            <a:endParaRPr lang="fr-FR"/>
          </a:p>
        </p:txBody>
      </p:sp>
      <p:sp>
        <p:nvSpPr>
          <p:cNvPr id="6" name="Espace réservé du pied de page 5">
            <a:extLst>
              <a:ext uri="{FF2B5EF4-FFF2-40B4-BE49-F238E27FC236}">
                <a16:creationId xmlns:a16="http://schemas.microsoft.com/office/drawing/2014/main" id="{31BECAE9-09C2-F42C-DD45-479EDCDCDA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C1225C-A68D-92B3-8C76-60549F8EA184}"/>
              </a:ext>
            </a:extLst>
          </p:cNvPr>
          <p:cNvSpPr>
            <a:spLocks noGrp="1"/>
          </p:cNvSpPr>
          <p:nvPr>
            <p:ph type="sldNum" sz="quarter" idx="12"/>
          </p:nvPr>
        </p:nvSpPr>
        <p:spPr/>
        <p:txBody>
          <a:bodyPr/>
          <a:lstStyle/>
          <a:p>
            <a:fld id="{B3E0EC3A-406E-4C1B-AC6A-CCEDA4EB9001}" type="slidenum">
              <a:rPr lang="fr-FR" smtClean="0"/>
              <a:t>‹N°›</a:t>
            </a:fld>
            <a:endParaRPr lang="fr-FR"/>
          </a:p>
        </p:txBody>
      </p:sp>
    </p:spTree>
    <p:extLst>
      <p:ext uri="{BB962C8B-B14F-4D97-AF65-F5344CB8AC3E}">
        <p14:creationId xmlns:p14="http://schemas.microsoft.com/office/powerpoint/2010/main" val="294483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A4DDA4D-1F6F-7A9D-9021-4E895D0B8B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7F4BC4A-3FCD-6E0D-2739-C6E3030EB4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6CD090-0748-D62B-A101-6ECB948D2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318BB-09F8-4FE0-8128-A884A29B3E24}" type="datetimeFigureOut">
              <a:rPr lang="fr-FR" smtClean="0"/>
              <a:t>06/02/2024</a:t>
            </a:fld>
            <a:endParaRPr lang="fr-FR"/>
          </a:p>
        </p:txBody>
      </p:sp>
      <p:sp>
        <p:nvSpPr>
          <p:cNvPr id="5" name="Espace réservé du pied de page 4">
            <a:extLst>
              <a:ext uri="{FF2B5EF4-FFF2-40B4-BE49-F238E27FC236}">
                <a16:creationId xmlns:a16="http://schemas.microsoft.com/office/drawing/2014/main" id="{B5507E2D-ACE3-53F2-1B51-DEC6E8F03B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86FDE86-F66E-80FB-0B97-EB0AFCAA64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EC3A-406E-4C1B-AC6A-CCEDA4EB9001}" type="slidenum">
              <a:rPr lang="fr-FR" smtClean="0"/>
              <a:t>‹N°›</a:t>
            </a:fld>
            <a:endParaRPr lang="fr-FR"/>
          </a:p>
        </p:txBody>
      </p:sp>
    </p:spTree>
    <p:extLst>
      <p:ext uri="{BB962C8B-B14F-4D97-AF65-F5344CB8AC3E}">
        <p14:creationId xmlns:p14="http://schemas.microsoft.com/office/powerpoint/2010/main" val="87899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5" name="Picture 2" descr="https://dep-socio.parisnanterre.fr/medias/photo/affiche-socio_1491407823437-jpg?ID_FICHE=4390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023" y="1025652"/>
            <a:ext cx="7693819" cy="4924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31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03F08F-2127-D461-32D8-34DB04523D95}"/>
              </a:ext>
            </a:extLst>
          </p:cNvPr>
          <p:cNvSpPr>
            <a:spLocks noGrp="1"/>
          </p:cNvSpPr>
          <p:nvPr>
            <p:ph type="title"/>
          </p:nvPr>
        </p:nvSpPr>
        <p:spPr/>
        <p:txBody>
          <a:bodyPr>
            <a:normAutofit fontScale="90000"/>
          </a:bodyPr>
          <a:lstStyle/>
          <a:p>
            <a:br>
              <a:rPr lang="fr-FR" dirty="0"/>
            </a:br>
            <a:br>
              <a:rPr lang="fr-FR" dirty="0"/>
            </a:br>
            <a:br>
              <a:rPr lang="fr-FR" dirty="0"/>
            </a:br>
            <a:r>
              <a:rPr lang="fr-FR" b="1" dirty="0">
                <a:solidFill>
                  <a:srgbClr val="0070C0"/>
                </a:solidFill>
              </a:rPr>
              <a:t>Objectif de la licence de sociologie :</a:t>
            </a:r>
            <a:br>
              <a:rPr lang="fr-FR" b="1" dirty="0">
                <a:solidFill>
                  <a:srgbClr val="0070C0"/>
                </a:solidFill>
              </a:rPr>
            </a:br>
            <a:r>
              <a:rPr lang="fr-FR" b="1" dirty="0">
                <a:solidFill>
                  <a:srgbClr val="0070C0"/>
                </a:solidFill>
              </a:rPr>
              <a:t>Apprendre les différentes facettes du métier de sociologue </a:t>
            </a:r>
            <a:br>
              <a:rPr lang="fr-FR" dirty="0"/>
            </a:br>
            <a:endParaRPr lang="fr-FR" dirty="0"/>
          </a:p>
        </p:txBody>
      </p:sp>
      <p:sp>
        <p:nvSpPr>
          <p:cNvPr id="3" name="Espace réservé du contenu 2">
            <a:extLst>
              <a:ext uri="{FF2B5EF4-FFF2-40B4-BE49-F238E27FC236}">
                <a16:creationId xmlns:a16="http://schemas.microsoft.com/office/drawing/2014/main" id="{152D0449-0D98-1B79-FB2C-B0A6810D4918}"/>
              </a:ext>
            </a:extLst>
          </p:cNvPr>
          <p:cNvSpPr>
            <a:spLocks noGrp="1"/>
          </p:cNvSpPr>
          <p:nvPr>
            <p:ph idx="1"/>
          </p:nvPr>
        </p:nvSpPr>
        <p:spPr>
          <a:xfrm>
            <a:off x="838200" y="2673625"/>
            <a:ext cx="10515600" cy="4025349"/>
          </a:xfrm>
        </p:spPr>
        <p:txBody>
          <a:bodyPr>
            <a:normAutofit/>
          </a:bodyPr>
          <a:lstStyle/>
          <a:p>
            <a:pPr algn="just"/>
            <a:endParaRPr lang="fr-FR" sz="2800" b="1" dirty="0">
              <a:solidFill>
                <a:srgbClr val="000000"/>
              </a:solidFill>
            </a:endParaRPr>
          </a:p>
          <a:p>
            <a:pPr algn="just"/>
            <a:r>
              <a:rPr lang="fr-FR" sz="2800" b="1" dirty="0">
                <a:solidFill>
                  <a:srgbClr val="000000"/>
                </a:solidFill>
              </a:rPr>
              <a:t>Analyser</a:t>
            </a:r>
            <a:r>
              <a:rPr lang="fr-FR" sz="2800" dirty="0">
                <a:solidFill>
                  <a:srgbClr val="000000"/>
                </a:solidFill>
              </a:rPr>
              <a:t> des phénomènes et processus socio-démographiques complexes et </a:t>
            </a:r>
            <a:r>
              <a:rPr lang="fr-FR" sz="2800" b="1" dirty="0">
                <a:solidFill>
                  <a:srgbClr val="000000"/>
                </a:solidFill>
              </a:rPr>
              <a:t>produire des connaissances originales</a:t>
            </a:r>
            <a:r>
              <a:rPr lang="fr-FR" sz="2800" dirty="0">
                <a:solidFill>
                  <a:srgbClr val="000000"/>
                </a:solidFill>
              </a:rPr>
              <a:t> :</a:t>
            </a:r>
          </a:p>
          <a:p>
            <a:pPr algn="just"/>
            <a:endParaRPr lang="fr-FR" sz="2800" dirty="0">
              <a:solidFill>
                <a:srgbClr val="000000"/>
              </a:solidFill>
            </a:endParaRPr>
          </a:p>
          <a:p>
            <a:pPr marL="914400" lvl="1" indent="-457200" algn="just">
              <a:buFont typeface="Wingdings" charset="2"/>
              <a:buChar char="§"/>
            </a:pPr>
            <a:r>
              <a:rPr lang="fr-FR" dirty="0">
                <a:solidFill>
                  <a:srgbClr val="000000"/>
                </a:solidFill>
              </a:rPr>
              <a:t>Construction d’un questionnement (lectures – problématique)</a:t>
            </a:r>
          </a:p>
          <a:p>
            <a:pPr marL="914400" lvl="1" indent="-457200" algn="just">
              <a:buFont typeface="Wingdings" charset="2"/>
              <a:buChar char="§"/>
            </a:pPr>
            <a:r>
              <a:rPr lang="fr-FR" dirty="0">
                <a:solidFill>
                  <a:srgbClr val="000000"/>
                </a:solidFill>
              </a:rPr>
              <a:t>Recueil de données (quantitatives, qualitatives, documentaires…)</a:t>
            </a:r>
          </a:p>
          <a:p>
            <a:pPr marL="914400" lvl="1" indent="-457200" algn="just">
              <a:buFont typeface="Wingdings" charset="2"/>
              <a:buChar char="§"/>
            </a:pPr>
            <a:r>
              <a:rPr lang="fr-FR" dirty="0">
                <a:solidFill>
                  <a:srgbClr val="000000"/>
                </a:solidFill>
              </a:rPr>
              <a:t>Traitement des données</a:t>
            </a:r>
          </a:p>
          <a:p>
            <a:pPr marL="914400" lvl="1" indent="-457200" algn="just">
              <a:buFont typeface="Wingdings" charset="2"/>
              <a:buChar char="§"/>
            </a:pPr>
            <a:r>
              <a:rPr lang="fr-FR" dirty="0">
                <a:solidFill>
                  <a:srgbClr val="000000"/>
                </a:solidFill>
              </a:rPr>
              <a:t>Analyse des résultats</a:t>
            </a:r>
          </a:p>
          <a:p>
            <a:pPr marL="914400" lvl="1" indent="-457200" algn="just">
              <a:buFont typeface="Wingdings" charset="2"/>
              <a:buChar char="§"/>
            </a:pPr>
            <a:r>
              <a:rPr lang="fr-FR" dirty="0">
                <a:solidFill>
                  <a:srgbClr val="000000"/>
                </a:solidFill>
              </a:rPr>
              <a:t>Production d’une synthèse</a:t>
            </a:r>
          </a:p>
          <a:p>
            <a:endParaRPr lang="fr-FR" dirty="0"/>
          </a:p>
        </p:txBody>
      </p:sp>
      <p:pic>
        <p:nvPicPr>
          <p:cNvPr id="8" name="Picture 2" descr="logo-UFR SSA">
            <a:extLst>
              <a:ext uri="{FF2B5EF4-FFF2-40B4-BE49-F238E27FC236}">
                <a16:creationId xmlns:a16="http://schemas.microsoft.com/office/drawing/2014/main" id="{904D9A70-0263-3FC8-E76E-8562A20CD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2607" y="159026"/>
            <a:ext cx="2929001" cy="89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98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A442CD-12D4-A3B8-83B1-998D702F5B17}"/>
              </a:ext>
            </a:extLst>
          </p:cNvPr>
          <p:cNvSpPr>
            <a:spLocks noGrp="1"/>
          </p:cNvSpPr>
          <p:nvPr>
            <p:ph type="title"/>
          </p:nvPr>
        </p:nvSpPr>
        <p:spPr/>
        <p:txBody>
          <a:bodyPr>
            <a:normAutofit fontScale="90000"/>
          </a:bodyPr>
          <a:lstStyle/>
          <a:p>
            <a:br>
              <a:rPr lang="fr-FR" b="1" dirty="0">
                <a:solidFill>
                  <a:srgbClr val="0070C0"/>
                </a:solidFill>
              </a:rPr>
            </a:br>
            <a:r>
              <a:rPr lang="fr-FR" b="1" dirty="0">
                <a:solidFill>
                  <a:srgbClr val="0070C0"/>
                </a:solidFill>
              </a:rPr>
              <a:t>Objectif de la licence de sociologie :</a:t>
            </a:r>
            <a:br>
              <a:rPr lang="fr-FR" b="1" dirty="0">
                <a:solidFill>
                  <a:srgbClr val="0070C0"/>
                </a:solidFill>
              </a:rPr>
            </a:br>
            <a:r>
              <a:rPr lang="fr-FR" b="1" dirty="0">
                <a:solidFill>
                  <a:srgbClr val="0070C0"/>
                </a:solidFill>
              </a:rPr>
              <a:t>Apprendre les différentes facettes du métier de sociologue</a:t>
            </a:r>
            <a:endParaRPr lang="fr-FR" dirty="0"/>
          </a:p>
        </p:txBody>
      </p:sp>
      <p:sp>
        <p:nvSpPr>
          <p:cNvPr id="3" name="Espace réservé du contenu 2">
            <a:extLst>
              <a:ext uri="{FF2B5EF4-FFF2-40B4-BE49-F238E27FC236}">
                <a16:creationId xmlns:a16="http://schemas.microsoft.com/office/drawing/2014/main" id="{866E75FB-A7A8-AB3E-72B8-72BB3BF03FD5}"/>
              </a:ext>
            </a:extLst>
          </p:cNvPr>
          <p:cNvSpPr>
            <a:spLocks noGrp="1"/>
          </p:cNvSpPr>
          <p:nvPr>
            <p:ph idx="1"/>
          </p:nvPr>
        </p:nvSpPr>
        <p:spPr/>
        <p:txBody>
          <a:bodyPr>
            <a:normAutofit fontScale="77500" lnSpcReduction="20000"/>
          </a:bodyPr>
          <a:lstStyle/>
          <a:p>
            <a:pPr marL="0" indent="0" algn="l">
              <a:buNone/>
            </a:pPr>
            <a:r>
              <a:rPr lang="fr-FR" b="1" dirty="0">
                <a:solidFill>
                  <a:srgbClr val="000000"/>
                </a:solidFill>
              </a:rPr>
              <a:t> </a:t>
            </a:r>
          </a:p>
          <a:p>
            <a:r>
              <a:rPr lang="fr-FR" b="1" dirty="0">
                <a:solidFill>
                  <a:srgbClr val="000000"/>
                </a:solidFill>
              </a:rPr>
              <a:t>Culture générale </a:t>
            </a:r>
            <a:r>
              <a:rPr lang="fr-FR" dirty="0">
                <a:solidFill>
                  <a:srgbClr val="000000"/>
                </a:solidFill>
              </a:rPr>
              <a:t>sur la société,</a:t>
            </a:r>
            <a:r>
              <a:rPr lang="fr-FR" baseline="0" dirty="0"/>
              <a:t> son fonctionnement, la façon dont les individus vivent ensemble, les institutions, les relations entre individus et institutions … </a:t>
            </a:r>
          </a:p>
          <a:p>
            <a:r>
              <a:rPr lang="fr-FR" b="1" dirty="0"/>
              <a:t>Une culture spécifique </a:t>
            </a:r>
            <a:r>
              <a:rPr lang="fr-FR" dirty="0"/>
              <a:t>dans différents champs de la sociologie et de la démographie </a:t>
            </a:r>
          </a:p>
          <a:p>
            <a:pPr marL="914400" lvl="1" indent="-457200">
              <a:buFont typeface="Wingdings" charset="2"/>
              <a:buChar char="§"/>
            </a:pPr>
            <a:r>
              <a:rPr lang="fr-FR" dirty="0">
                <a:solidFill>
                  <a:schemeClr val="tx1"/>
                </a:solidFill>
              </a:rPr>
              <a:t>Culture</a:t>
            </a:r>
          </a:p>
          <a:p>
            <a:pPr marL="914400" lvl="1" indent="-457200">
              <a:buFont typeface="Wingdings" charset="2"/>
              <a:buChar char="§"/>
            </a:pPr>
            <a:r>
              <a:rPr lang="fr-FR" dirty="0">
                <a:solidFill>
                  <a:schemeClr val="tx1"/>
                </a:solidFill>
              </a:rPr>
              <a:t>Travail</a:t>
            </a:r>
          </a:p>
          <a:p>
            <a:pPr marL="914400" lvl="1" indent="-457200">
              <a:buFont typeface="Wingdings" charset="2"/>
              <a:buChar char="§"/>
            </a:pPr>
            <a:r>
              <a:rPr lang="fr-FR" dirty="0">
                <a:solidFill>
                  <a:schemeClr val="tx1"/>
                </a:solidFill>
              </a:rPr>
              <a:t>Politique</a:t>
            </a:r>
          </a:p>
          <a:p>
            <a:pPr marL="914400" lvl="1" indent="-457200">
              <a:buFont typeface="Wingdings" charset="2"/>
              <a:buChar char="§"/>
            </a:pPr>
            <a:r>
              <a:rPr lang="fr-FR" dirty="0">
                <a:solidFill>
                  <a:schemeClr val="tx1"/>
                </a:solidFill>
              </a:rPr>
              <a:t>Ville</a:t>
            </a:r>
          </a:p>
          <a:p>
            <a:pPr marL="914400" lvl="1" indent="-457200">
              <a:buFont typeface="Wingdings" charset="2"/>
              <a:buChar char="§"/>
            </a:pPr>
            <a:r>
              <a:rPr lang="fr-FR" dirty="0">
                <a:solidFill>
                  <a:schemeClr val="tx1"/>
                </a:solidFill>
              </a:rPr>
              <a:t>Ecole</a:t>
            </a:r>
          </a:p>
          <a:p>
            <a:pPr marL="914400" lvl="1" indent="-457200">
              <a:buFont typeface="Wingdings" charset="2"/>
              <a:buChar char="§"/>
            </a:pPr>
            <a:r>
              <a:rPr lang="fr-FR" dirty="0">
                <a:solidFill>
                  <a:schemeClr val="tx1"/>
                </a:solidFill>
              </a:rPr>
              <a:t>Famille</a:t>
            </a:r>
          </a:p>
          <a:p>
            <a:pPr marL="914400" lvl="1" indent="-457200">
              <a:buFont typeface="Wingdings" charset="2"/>
              <a:buChar char="§"/>
            </a:pPr>
            <a:r>
              <a:rPr lang="fr-FR" dirty="0">
                <a:solidFill>
                  <a:schemeClr val="tx1"/>
                </a:solidFill>
              </a:rPr>
              <a:t>Populations (et les dynamiques démographiques) </a:t>
            </a:r>
          </a:p>
          <a:p>
            <a:pPr marL="914400" lvl="1" indent="-457200">
              <a:buFont typeface="Wingdings" charset="2"/>
              <a:buChar char="§"/>
            </a:pPr>
            <a:r>
              <a:rPr lang="fr-FR" dirty="0"/>
              <a:t>…</a:t>
            </a:r>
            <a:endParaRPr lang="fr-FR" dirty="0">
              <a:solidFill>
                <a:schemeClr val="tx1"/>
              </a:solidFill>
            </a:endParaRPr>
          </a:p>
          <a:p>
            <a:r>
              <a:rPr lang="fr-FR" b="1" dirty="0"/>
              <a:t>Méthodologies de production et d’analyse de données d’enquêtes</a:t>
            </a:r>
            <a:r>
              <a:rPr lang="fr-FR" dirty="0"/>
              <a:t> (quantitatives, qualitatives, documentaires….)</a:t>
            </a:r>
          </a:p>
        </p:txBody>
      </p:sp>
      <p:pic>
        <p:nvPicPr>
          <p:cNvPr id="6" name="Picture 2" descr="logo-UFR SSA">
            <a:extLst>
              <a:ext uri="{FF2B5EF4-FFF2-40B4-BE49-F238E27FC236}">
                <a16:creationId xmlns:a16="http://schemas.microsoft.com/office/drawing/2014/main" id="{18830A09-9E63-3C12-BF43-BA55C34E8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2999" y="230188"/>
            <a:ext cx="2929001" cy="89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6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47C4DD-1407-2A4C-4550-587863DFC073}"/>
              </a:ext>
            </a:extLst>
          </p:cNvPr>
          <p:cNvSpPr>
            <a:spLocks noGrp="1"/>
          </p:cNvSpPr>
          <p:nvPr>
            <p:ph type="title"/>
          </p:nvPr>
        </p:nvSpPr>
        <p:spPr/>
        <p:txBody>
          <a:bodyPr/>
          <a:lstStyle/>
          <a:p>
            <a:r>
              <a:rPr lang="fr-FR" b="1" dirty="0">
                <a:solidFill>
                  <a:srgbClr val="0070C0"/>
                </a:solidFill>
              </a:rPr>
              <a:t>Etudier en licence de sociologie</a:t>
            </a:r>
            <a:br>
              <a:rPr lang="fr-FR" b="1" dirty="0">
                <a:solidFill>
                  <a:srgbClr val="0070C0"/>
                </a:solidFill>
              </a:rPr>
            </a:br>
            <a:r>
              <a:rPr lang="fr-FR" b="1" dirty="0">
                <a:solidFill>
                  <a:srgbClr val="0070C0"/>
                </a:solidFill>
              </a:rPr>
              <a:t> à l’université Paris Nanterre </a:t>
            </a:r>
          </a:p>
        </p:txBody>
      </p:sp>
      <p:sp>
        <p:nvSpPr>
          <p:cNvPr id="3" name="Espace réservé du contenu 2">
            <a:extLst>
              <a:ext uri="{FF2B5EF4-FFF2-40B4-BE49-F238E27FC236}">
                <a16:creationId xmlns:a16="http://schemas.microsoft.com/office/drawing/2014/main" id="{2DB3A7F0-DD95-EBA1-FB18-3C847B44373A}"/>
              </a:ext>
            </a:extLst>
          </p:cNvPr>
          <p:cNvSpPr>
            <a:spLocks noGrp="1"/>
          </p:cNvSpPr>
          <p:nvPr>
            <p:ph idx="1"/>
          </p:nvPr>
        </p:nvSpPr>
        <p:spPr>
          <a:xfrm>
            <a:off x="838200" y="1825625"/>
            <a:ext cx="10515600" cy="4667250"/>
          </a:xfrm>
        </p:spPr>
        <p:txBody>
          <a:bodyPr>
            <a:normAutofit fontScale="77500" lnSpcReduction="20000"/>
          </a:bodyPr>
          <a:lstStyle/>
          <a:p>
            <a:r>
              <a:rPr lang="fr-FR" sz="2800" dirty="0">
                <a:solidFill>
                  <a:srgbClr val="000000"/>
                </a:solidFill>
              </a:rPr>
              <a:t>Une formation </a:t>
            </a:r>
            <a:r>
              <a:rPr lang="fr-FR" sz="2800" b="1" dirty="0">
                <a:solidFill>
                  <a:srgbClr val="000000"/>
                </a:solidFill>
              </a:rPr>
              <a:t>théorique et pratique  </a:t>
            </a:r>
            <a:r>
              <a:rPr lang="fr-FR" sz="2800" dirty="0">
                <a:solidFill>
                  <a:srgbClr val="000000"/>
                </a:solidFill>
              </a:rPr>
              <a:t>(</a:t>
            </a:r>
            <a:r>
              <a:rPr lang="fr-FR" dirty="0">
                <a:solidFill>
                  <a:srgbClr val="000000"/>
                </a:solidFill>
              </a:rPr>
              <a:t>Par exemple : enquêtes annuelles collectives sur et avec les étudiants  –POF -  pratiques alimentaires, temps sociaux, usage </a:t>
            </a:r>
            <a:r>
              <a:rPr lang="fr-FR">
                <a:solidFill>
                  <a:srgbClr val="000000"/>
                </a:solidFill>
              </a:rPr>
              <a:t>sociaux du numérique</a:t>
            </a:r>
            <a:r>
              <a:rPr lang="fr-FR" dirty="0">
                <a:solidFill>
                  <a:srgbClr val="000000"/>
                </a:solidFill>
              </a:rPr>
              <a:t>, sociabilités…)</a:t>
            </a:r>
          </a:p>
          <a:p>
            <a:r>
              <a:rPr lang="fr-FR" dirty="0">
                <a:solidFill>
                  <a:schemeClr val="tx1"/>
                </a:solidFill>
              </a:rPr>
              <a:t>Des </a:t>
            </a:r>
            <a:r>
              <a:rPr lang="fr-FR" b="1" dirty="0">
                <a:solidFill>
                  <a:schemeClr val="tx1"/>
                </a:solidFill>
              </a:rPr>
              <a:t>cours</a:t>
            </a:r>
            <a:r>
              <a:rPr lang="fr-FR" dirty="0">
                <a:solidFill>
                  <a:schemeClr val="tx1"/>
                </a:solidFill>
              </a:rPr>
              <a:t> magistraux, des </a:t>
            </a:r>
            <a:r>
              <a:rPr lang="fr-FR" b="1" dirty="0">
                <a:solidFill>
                  <a:schemeClr val="tx1"/>
                </a:solidFill>
              </a:rPr>
              <a:t>travaux dirigés</a:t>
            </a:r>
          </a:p>
          <a:p>
            <a:r>
              <a:rPr lang="fr-FR" sz="2800" dirty="0">
                <a:solidFill>
                  <a:srgbClr val="000000"/>
                </a:solidFill>
              </a:rPr>
              <a:t>Travaux à </a:t>
            </a:r>
            <a:r>
              <a:rPr lang="fr-FR" sz="2800" b="1" dirty="0">
                <a:solidFill>
                  <a:srgbClr val="000000"/>
                </a:solidFill>
              </a:rPr>
              <a:t>l’oral</a:t>
            </a:r>
            <a:r>
              <a:rPr lang="fr-FR" sz="2800" dirty="0">
                <a:solidFill>
                  <a:srgbClr val="000000"/>
                </a:solidFill>
              </a:rPr>
              <a:t> et à </a:t>
            </a:r>
            <a:r>
              <a:rPr lang="fr-FR" sz="2800" b="1" dirty="0">
                <a:solidFill>
                  <a:srgbClr val="000000"/>
                </a:solidFill>
              </a:rPr>
              <a:t>l’écrit</a:t>
            </a:r>
          </a:p>
          <a:p>
            <a:r>
              <a:rPr lang="fr-FR" sz="2800" dirty="0">
                <a:solidFill>
                  <a:srgbClr val="000000"/>
                </a:solidFill>
              </a:rPr>
              <a:t>Une </a:t>
            </a:r>
            <a:r>
              <a:rPr lang="fr-FR" sz="2800" b="1" dirty="0">
                <a:solidFill>
                  <a:srgbClr val="000000"/>
                </a:solidFill>
              </a:rPr>
              <a:t>spécialisation</a:t>
            </a:r>
            <a:r>
              <a:rPr lang="fr-FR" sz="2800" dirty="0">
                <a:solidFill>
                  <a:srgbClr val="000000"/>
                </a:solidFill>
              </a:rPr>
              <a:t> progressive avec des cours au choix</a:t>
            </a:r>
          </a:p>
          <a:p>
            <a:r>
              <a:rPr lang="fr-FR" sz="2800" dirty="0">
                <a:solidFill>
                  <a:srgbClr val="000000"/>
                </a:solidFill>
              </a:rPr>
              <a:t>Une formation </a:t>
            </a:r>
            <a:r>
              <a:rPr lang="fr-FR" sz="2800" b="1" dirty="0">
                <a:solidFill>
                  <a:srgbClr val="000000"/>
                </a:solidFill>
              </a:rPr>
              <a:t>exigeante</a:t>
            </a:r>
            <a:r>
              <a:rPr lang="fr-FR" sz="2800" dirty="0">
                <a:solidFill>
                  <a:srgbClr val="000000"/>
                </a:solidFill>
              </a:rPr>
              <a:t> (travail personnel et travail collectif)</a:t>
            </a:r>
          </a:p>
          <a:p>
            <a:pPr marL="457200" indent="-457200" algn="l">
              <a:buFontTx/>
              <a:buChar char="-"/>
            </a:pPr>
            <a:endParaRPr lang="fr-FR" sz="2800" dirty="0">
              <a:solidFill>
                <a:srgbClr val="000000"/>
              </a:solidFill>
            </a:endParaRPr>
          </a:p>
          <a:p>
            <a:r>
              <a:rPr lang="fr-FR" sz="2800" b="1" dirty="0">
                <a:solidFill>
                  <a:srgbClr val="000000"/>
                </a:solidFill>
              </a:rPr>
              <a:t>La première année de licence </a:t>
            </a:r>
            <a:r>
              <a:rPr lang="fr-FR" sz="2800" dirty="0">
                <a:solidFill>
                  <a:srgbClr val="000000"/>
                </a:solidFill>
              </a:rPr>
              <a:t>: </a:t>
            </a:r>
          </a:p>
          <a:p>
            <a:pPr marL="457200" indent="-457200">
              <a:buFontTx/>
              <a:buChar char="-"/>
            </a:pPr>
            <a:r>
              <a:rPr lang="fr-FR" dirty="0">
                <a:solidFill>
                  <a:schemeClr val="tx1"/>
                </a:solidFill>
              </a:rPr>
              <a:t>Des options à choisir en histoire, anthropologie, géographie et sciences de l’éducation au premier semestre de la L1. </a:t>
            </a:r>
          </a:p>
          <a:p>
            <a:pPr marL="457200" indent="-457200" algn="l">
              <a:buFontTx/>
              <a:buChar char="-"/>
            </a:pPr>
            <a:r>
              <a:rPr lang="fr-FR" b="1" dirty="0">
                <a:solidFill>
                  <a:schemeClr val="tx1"/>
                </a:solidFill>
              </a:rPr>
              <a:t>Méthodes de travail universitaires et tutorat</a:t>
            </a:r>
          </a:p>
          <a:p>
            <a:pPr marL="457200" indent="-457200" algn="l">
              <a:buFontTx/>
              <a:buChar char="-"/>
            </a:pPr>
            <a:r>
              <a:rPr lang="fr-FR" dirty="0">
                <a:solidFill>
                  <a:schemeClr val="tx1"/>
                </a:solidFill>
              </a:rPr>
              <a:t>Équipe pédagogique at administrative, </a:t>
            </a:r>
            <a:r>
              <a:rPr lang="fr-FR" dirty="0" err="1">
                <a:solidFill>
                  <a:schemeClr val="tx1"/>
                </a:solidFill>
              </a:rPr>
              <a:t>délégué-es</a:t>
            </a:r>
            <a:r>
              <a:rPr lang="fr-FR" dirty="0">
                <a:solidFill>
                  <a:schemeClr val="tx1"/>
                </a:solidFill>
              </a:rPr>
              <a:t> de promotion</a:t>
            </a:r>
          </a:p>
          <a:p>
            <a:pPr marL="457200" indent="-457200" algn="l">
              <a:buFontTx/>
              <a:buChar char="-"/>
            </a:pPr>
            <a:r>
              <a:rPr lang="fr-FR" dirty="0"/>
              <a:t>Bénéficier d’un formidable campus</a:t>
            </a:r>
            <a:endParaRPr lang="fr-FR" dirty="0">
              <a:solidFill>
                <a:schemeClr val="tx1"/>
              </a:solidFill>
            </a:endParaRPr>
          </a:p>
          <a:p>
            <a:pPr marL="457200" indent="-457200" algn="l">
              <a:buFontTx/>
              <a:buChar char="-"/>
            </a:pPr>
            <a:endParaRPr lang="fr-FR" sz="2800" dirty="0">
              <a:solidFill>
                <a:srgbClr val="000000"/>
              </a:solidFill>
            </a:endParaRPr>
          </a:p>
          <a:p>
            <a:endParaRPr lang="fr-FR" dirty="0"/>
          </a:p>
        </p:txBody>
      </p:sp>
      <p:pic>
        <p:nvPicPr>
          <p:cNvPr id="4" name="Picture 2" descr="logo-UFR SSA">
            <a:extLst>
              <a:ext uri="{FF2B5EF4-FFF2-40B4-BE49-F238E27FC236}">
                <a16:creationId xmlns:a16="http://schemas.microsoft.com/office/drawing/2014/main" id="{A9E72AEB-328A-F68A-2927-B414DF331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0294" y="130309"/>
            <a:ext cx="2929001" cy="89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37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A77E89-E51C-EFAD-2C7D-F070A9281D09}"/>
              </a:ext>
            </a:extLst>
          </p:cNvPr>
          <p:cNvSpPr>
            <a:spLocks noGrp="1"/>
          </p:cNvSpPr>
          <p:nvPr>
            <p:ph type="title"/>
          </p:nvPr>
        </p:nvSpPr>
        <p:spPr/>
        <p:txBody>
          <a:bodyPr/>
          <a:lstStyle/>
          <a:p>
            <a:r>
              <a:rPr lang="fr-FR" b="1" dirty="0">
                <a:solidFill>
                  <a:srgbClr val="0070C0"/>
                </a:solidFill>
              </a:rPr>
              <a:t>Les débouchés </a:t>
            </a:r>
            <a:br>
              <a:rPr lang="fr-FR" b="1" dirty="0">
                <a:solidFill>
                  <a:srgbClr val="0070C0"/>
                </a:solidFill>
              </a:rPr>
            </a:br>
            <a:r>
              <a:rPr lang="fr-FR" b="1" dirty="0">
                <a:solidFill>
                  <a:srgbClr val="0070C0"/>
                </a:solidFill>
              </a:rPr>
              <a:t>d’une licence de sociologie </a:t>
            </a:r>
          </a:p>
        </p:txBody>
      </p:sp>
      <p:sp>
        <p:nvSpPr>
          <p:cNvPr id="3" name="Espace réservé du contenu 2">
            <a:extLst>
              <a:ext uri="{FF2B5EF4-FFF2-40B4-BE49-F238E27FC236}">
                <a16:creationId xmlns:a16="http://schemas.microsoft.com/office/drawing/2014/main" id="{E399ADF9-7B7B-9C7A-528D-3F6C29E673D0}"/>
              </a:ext>
            </a:extLst>
          </p:cNvPr>
          <p:cNvSpPr>
            <a:spLocks noGrp="1"/>
          </p:cNvSpPr>
          <p:nvPr>
            <p:ph idx="1"/>
          </p:nvPr>
        </p:nvSpPr>
        <p:spPr/>
        <p:txBody>
          <a:bodyPr/>
          <a:lstStyle/>
          <a:p>
            <a:r>
              <a:rPr lang="fr-FR" b="1" dirty="0">
                <a:solidFill>
                  <a:srgbClr val="000000"/>
                </a:solidFill>
              </a:rPr>
              <a:t>Culture générale </a:t>
            </a:r>
            <a:r>
              <a:rPr lang="fr-FR" dirty="0">
                <a:solidFill>
                  <a:srgbClr val="000000"/>
                </a:solidFill>
              </a:rPr>
              <a:t>sur la société, les espaces publics, les institutions…</a:t>
            </a:r>
          </a:p>
          <a:p>
            <a:pPr lvl="1"/>
            <a:r>
              <a:rPr lang="fr-FR" dirty="0">
                <a:solidFill>
                  <a:srgbClr val="000000"/>
                </a:solidFill>
              </a:rPr>
              <a:t>Préparation à divers </a:t>
            </a:r>
            <a:r>
              <a:rPr lang="fr-FR" b="1" dirty="0">
                <a:solidFill>
                  <a:srgbClr val="000000"/>
                </a:solidFill>
              </a:rPr>
              <a:t>concours</a:t>
            </a:r>
            <a:r>
              <a:rPr lang="fr-FR" dirty="0">
                <a:solidFill>
                  <a:srgbClr val="000000"/>
                </a:solidFill>
              </a:rPr>
              <a:t> (administratifs, etc.)</a:t>
            </a:r>
          </a:p>
          <a:p>
            <a:pPr lvl="1"/>
            <a:r>
              <a:rPr lang="fr-FR" dirty="0">
                <a:solidFill>
                  <a:srgbClr val="000000"/>
                </a:solidFill>
              </a:rPr>
              <a:t>Poursuite d’études (journalisme, métiers</a:t>
            </a:r>
            <a:r>
              <a:rPr lang="fr-FR" b="1" dirty="0">
                <a:solidFill>
                  <a:srgbClr val="000000"/>
                </a:solidFill>
              </a:rPr>
              <a:t> du travail social</a:t>
            </a:r>
            <a:r>
              <a:rPr lang="fr-FR" dirty="0">
                <a:solidFill>
                  <a:srgbClr val="000000"/>
                </a:solidFill>
              </a:rPr>
              <a:t>, etc.)</a:t>
            </a:r>
          </a:p>
          <a:p>
            <a:pPr marL="457200" indent="-457200" algn="l">
              <a:buFontTx/>
              <a:buChar char="-"/>
            </a:pPr>
            <a:r>
              <a:rPr lang="fr-FR" dirty="0">
                <a:solidFill>
                  <a:srgbClr val="000000"/>
                </a:solidFill>
              </a:rPr>
              <a:t>Master Sociologie / démographie (3 parcours), master SES ou MEEF</a:t>
            </a:r>
          </a:p>
          <a:p>
            <a:pPr marL="457200" indent="-457200" algn="l">
              <a:buFontTx/>
              <a:buChar char="-"/>
            </a:pPr>
            <a:endParaRPr lang="fr-FR" dirty="0">
              <a:solidFill>
                <a:srgbClr val="000000"/>
              </a:solidFill>
            </a:endParaRPr>
          </a:p>
          <a:p>
            <a:r>
              <a:rPr lang="fr-FR" b="1" dirty="0">
                <a:solidFill>
                  <a:srgbClr val="000000"/>
                </a:solidFill>
              </a:rPr>
              <a:t>Entrer dans la vie professionnelle </a:t>
            </a:r>
          </a:p>
          <a:p>
            <a:endParaRPr lang="fr-FR" dirty="0"/>
          </a:p>
        </p:txBody>
      </p:sp>
      <p:pic>
        <p:nvPicPr>
          <p:cNvPr id="4" name="Picture 2" descr="logo-UFR SSA">
            <a:extLst>
              <a:ext uri="{FF2B5EF4-FFF2-40B4-BE49-F238E27FC236}">
                <a16:creationId xmlns:a16="http://schemas.microsoft.com/office/drawing/2014/main" id="{119B2DFF-FFC7-E2E5-0938-74F97EA72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1085" y="230188"/>
            <a:ext cx="2929001" cy="89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68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72EECE-F1BE-133C-E5D1-75E778001874}"/>
              </a:ext>
            </a:extLst>
          </p:cNvPr>
          <p:cNvSpPr>
            <a:spLocks noGrp="1"/>
          </p:cNvSpPr>
          <p:nvPr>
            <p:ph type="title"/>
          </p:nvPr>
        </p:nvSpPr>
        <p:spPr/>
        <p:txBody>
          <a:bodyPr/>
          <a:lstStyle/>
          <a:p>
            <a:r>
              <a:rPr lang="fr-FR" b="1" dirty="0">
                <a:solidFill>
                  <a:srgbClr val="0070C0"/>
                </a:solidFill>
              </a:rPr>
              <a:t>Les débouchés d’une formation en sociologie </a:t>
            </a:r>
            <a:endParaRPr lang="fr-FR" dirty="0"/>
          </a:p>
        </p:txBody>
      </p:sp>
      <p:sp>
        <p:nvSpPr>
          <p:cNvPr id="3" name="Espace réservé du contenu 2">
            <a:extLst>
              <a:ext uri="{FF2B5EF4-FFF2-40B4-BE49-F238E27FC236}">
                <a16:creationId xmlns:a16="http://schemas.microsoft.com/office/drawing/2014/main" id="{9B92EFE6-4F70-3F7A-301E-F15801EA56B8}"/>
              </a:ext>
            </a:extLst>
          </p:cNvPr>
          <p:cNvSpPr>
            <a:spLocks noGrp="1"/>
          </p:cNvSpPr>
          <p:nvPr>
            <p:ph idx="1"/>
          </p:nvPr>
        </p:nvSpPr>
        <p:spPr/>
        <p:txBody>
          <a:bodyPr>
            <a:normAutofit lnSpcReduction="10000"/>
          </a:bodyPr>
          <a:lstStyle/>
          <a:p>
            <a:pPr algn="just"/>
            <a:r>
              <a:rPr lang="fr-FR" b="1" dirty="0">
                <a:solidFill>
                  <a:srgbClr val="000000"/>
                </a:solidFill>
              </a:rPr>
              <a:t>Secteurs d’activité:</a:t>
            </a:r>
            <a:r>
              <a:rPr lang="fr-FR" dirty="0">
                <a:solidFill>
                  <a:srgbClr val="000000"/>
                </a:solidFill>
              </a:rPr>
              <a:t> cabinets d’études et de conseil, collectivités territoriales et locales, instituts nationaux (Insee, </a:t>
            </a:r>
            <a:r>
              <a:rPr lang="fr-FR" dirty="0" err="1">
                <a:solidFill>
                  <a:srgbClr val="000000"/>
                </a:solidFill>
              </a:rPr>
              <a:t>Ined</a:t>
            </a:r>
            <a:r>
              <a:rPr lang="fr-FR" dirty="0">
                <a:solidFill>
                  <a:srgbClr val="000000"/>
                </a:solidFill>
              </a:rPr>
              <a:t>, DARES, etc.) et observatoires (santé, enfance, drogues…) ; organismes de sondage, bureaux d’études ; intervention sociale, ressources humaines, communication, journalisme, marketing, conduite de projets culturels, urbains, etc., enseignement et recherche</a:t>
            </a:r>
          </a:p>
          <a:p>
            <a:pPr marL="457200" indent="-457200" algn="just">
              <a:buFontTx/>
              <a:buChar char="-"/>
            </a:pPr>
            <a:endParaRPr lang="fr-FR" dirty="0">
              <a:solidFill>
                <a:srgbClr val="000000"/>
              </a:solidFill>
            </a:endParaRPr>
          </a:p>
          <a:p>
            <a:pPr algn="just"/>
            <a:r>
              <a:rPr lang="fr-FR" b="1" dirty="0">
                <a:solidFill>
                  <a:srgbClr val="000000"/>
                </a:solidFill>
              </a:rPr>
              <a:t>Métiers:</a:t>
            </a:r>
            <a:r>
              <a:rPr lang="fr-FR" dirty="0">
                <a:solidFill>
                  <a:srgbClr val="000000"/>
                </a:solidFill>
              </a:rPr>
              <a:t> </a:t>
            </a:r>
            <a:r>
              <a:rPr lang="fr-FR" dirty="0" err="1">
                <a:solidFill>
                  <a:srgbClr val="000000"/>
                </a:solidFill>
              </a:rPr>
              <a:t>chargé-es</a:t>
            </a:r>
            <a:r>
              <a:rPr lang="fr-FR" dirty="0">
                <a:solidFill>
                  <a:srgbClr val="000000"/>
                </a:solidFill>
              </a:rPr>
              <a:t> d’études, de mission, d’enquête; </a:t>
            </a:r>
            <a:r>
              <a:rPr lang="fr-FR" dirty="0" err="1">
                <a:solidFill>
                  <a:srgbClr val="000000"/>
                </a:solidFill>
              </a:rPr>
              <a:t>consultant-e</a:t>
            </a:r>
            <a:r>
              <a:rPr lang="fr-FR" dirty="0">
                <a:solidFill>
                  <a:srgbClr val="000000"/>
                </a:solidFill>
              </a:rPr>
              <a:t>; </a:t>
            </a:r>
            <a:r>
              <a:rPr lang="fr-FR" dirty="0" err="1">
                <a:solidFill>
                  <a:srgbClr val="000000"/>
                </a:solidFill>
              </a:rPr>
              <a:t>chargé-e</a:t>
            </a:r>
            <a:r>
              <a:rPr lang="fr-FR" dirty="0">
                <a:solidFill>
                  <a:srgbClr val="000000"/>
                </a:solidFill>
              </a:rPr>
              <a:t> d’analyse de politique publique; </a:t>
            </a:r>
            <a:r>
              <a:rPr lang="fr-FR" dirty="0" err="1">
                <a:solidFill>
                  <a:srgbClr val="000000"/>
                </a:solidFill>
              </a:rPr>
              <a:t>chef-fe</a:t>
            </a:r>
            <a:r>
              <a:rPr lang="fr-FR" dirty="0">
                <a:solidFill>
                  <a:srgbClr val="000000"/>
                </a:solidFill>
              </a:rPr>
              <a:t> de projet culturel, Démographe, </a:t>
            </a:r>
            <a:r>
              <a:rPr lang="fr-FR" dirty="0" err="1">
                <a:solidFill>
                  <a:srgbClr val="000000"/>
                </a:solidFill>
              </a:rPr>
              <a:t>Assistant-e</a:t>
            </a:r>
            <a:r>
              <a:rPr lang="fr-FR" dirty="0">
                <a:solidFill>
                  <a:srgbClr val="000000"/>
                </a:solidFill>
              </a:rPr>
              <a:t> Direction Ressources Humaines, Enseignant-e-chercheur-se, etc.</a:t>
            </a:r>
          </a:p>
          <a:p>
            <a:endParaRPr lang="fr-FR" dirty="0"/>
          </a:p>
        </p:txBody>
      </p:sp>
    </p:spTree>
    <p:extLst>
      <p:ext uri="{BB962C8B-B14F-4D97-AF65-F5344CB8AC3E}">
        <p14:creationId xmlns:p14="http://schemas.microsoft.com/office/powerpoint/2010/main" val="94184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E7B9D8-4D54-E6B1-E603-910B9C31423B}"/>
              </a:ext>
            </a:extLst>
          </p:cNvPr>
          <p:cNvSpPr>
            <a:spLocks noGrp="1"/>
          </p:cNvSpPr>
          <p:nvPr>
            <p:ph type="title"/>
          </p:nvPr>
        </p:nvSpPr>
        <p:spPr/>
        <p:txBody>
          <a:bodyPr/>
          <a:lstStyle/>
          <a:p>
            <a:r>
              <a:rPr lang="fr-FR" b="1" dirty="0">
                <a:solidFill>
                  <a:srgbClr val="0070C0"/>
                </a:solidFill>
              </a:rPr>
              <a:t>Intégrer une licence de sociologie </a:t>
            </a:r>
            <a:br>
              <a:rPr lang="fr-FR" b="1" dirty="0">
                <a:solidFill>
                  <a:srgbClr val="0070C0"/>
                </a:solidFill>
              </a:rPr>
            </a:br>
            <a:r>
              <a:rPr lang="fr-FR" b="1" dirty="0">
                <a:solidFill>
                  <a:srgbClr val="0070C0"/>
                </a:solidFill>
              </a:rPr>
              <a:t>à l’université Paris Nanterre </a:t>
            </a:r>
          </a:p>
        </p:txBody>
      </p:sp>
      <p:sp>
        <p:nvSpPr>
          <p:cNvPr id="3" name="Espace réservé du contenu 2">
            <a:extLst>
              <a:ext uri="{FF2B5EF4-FFF2-40B4-BE49-F238E27FC236}">
                <a16:creationId xmlns:a16="http://schemas.microsoft.com/office/drawing/2014/main" id="{248287C2-27D4-9E1E-AF2B-A9E3C9AA7D44}"/>
              </a:ext>
            </a:extLst>
          </p:cNvPr>
          <p:cNvSpPr>
            <a:spLocks noGrp="1"/>
          </p:cNvSpPr>
          <p:nvPr>
            <p:ph idx="1"/>
          </p:nvPr>
        </p:nvSpPr>
        <p:spPr/>
        <p:txBody>
          <a:bodyPr/>
          <a:lstStyle/>
          <a:p>
            <a:pPr algn="just"/>
            <a:r>
              <a:rPr lang="fr-FR" dirty="0">
                <a:solidFill>
                  <a:srgbClr val="000000"/>
                </a:solidFill>
              </a:rPr>
              <a:t>La commission étudie l’ensemble des pièces du dossier.</a:t>
            </a:r>
          </a:p>
          <a:p>
            <a:pPr algn="just"/>
            <a:r>
              <a:rPr lang="fr-FR" dirty="0">
                <a:solidFill>
                  <a:srgbClr val="000000"/>
                </a:solidFill>
              </a:rPr>
              <a:t>Les dossiers des </a:t>
            </a:r>
            <a:r>
              <a:rPr lang="fr-FR" dirty="0" err="1">
                <a:solidFill>
                  <a:srgbClr val="000000"/>
                </a:solidFill>
              </a:rPr>
              <a:t>candidat-es</a:t>
            </a:r>
            <a:r>
              <a:rPr lang="fr-FR" dirty="0">
                <a:solidFill>
                  <a:srgbClr val="000000"/>
                </a:solidFill>
              </a:rPr>
              <a:t> sont examinés en prenant en compte les résultats et investissements dans les disciplines utiles à la réussite en sociologie, par exemple les sciences économiques et sociales. </a:t>
            </a:r>
          </a:p>
          <a:p>
            <a:pPr algn="just"/>
            <a:r>
              <a:rPr lang="fr-FR" dirty="0">
                <a:solidFill>
                  <a:srgbClr val="000000"/>
                </a:solidFill>
              </a:rPr>
              <a:t>Finalement, nous accueillons un public très varié et nous réjouissons de cette diversité (ne pas s’autocensurer si on est </a:t>
            </a:r>
            <a:r>
              <a:rPr lang="fr-FR" dirty="0" err="1">
                <a:solidFill>
                  <a:srgbClr val="000000"/>
                </a:solidFill>
              </a:rPr>
              <a:t>motivé-e</a:t>
            </a:r>
            <a:r>
              <a:rPr lang="fr-FR" dirty="0">
                <a:solidFill>
                  <a:srgbClr val="000000"/>
                </a:solidFill>
              </a:rPr>
              <a:t> !). </a:t>
            </a:r>
          </a:p>
          <a:p>
            <a:pPr marL="3657600" lvl="8" indent="0">
              <a:buNone/>
            </a:pPr>
            <a:endParaRPr lang="fr-FR" dirty="0"/>
          </a:p>
          <a:p>
            <a:pPr marL="3657600" lvl="8" indent="0">
              <a:buNone/>
            </a:pPr>
            <a:endParaRPr lang="fr-FR" sz="3200" dirty="0"/>
          </a:p>
          <a:p>
            <a:pPr marL="3657600" lvl="8" indent="0">
              <a:buNone/>
            </a:pPr>
            <a:r>
              <a:rPr lang="fr-FR" sz="3200" b="1" dirty="0">
                <a:solidFill>
                  <a:srgbClr val="0070C0"/>
                </a:solidFill>
              </a:rPr>
              <a:t>MERCI DE VOTRE ATTENTION </a:t>
            </a:r>
          </a:p>
        </p:txBody>
      </p:sp>
      <p:pic>
        <p:nvPicPr>
          <p:cNvPr id="4" name="Picture 2" descr="logo-UFR SSA">
            <a:extLst>
              <a:ext uri="{FF2B5EF4-FFF2-40B4-BE49-F238E27FC236}">
                <a16:creationId xmlns:a16="http://schemas.microsoft.com/office/drawing/2014/main" id="{278E56BD-F95D-A414-D52E-253084D90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111" y="230188"/>
            <a:ext cx="2929001" cy="89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358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789</Words>
  <Application>Microsoft Office PowerPoint</Application>
  <PresentationFormat>Grand écran</PresentationFormat>
  <Paragraphs>67</Paragraphs>
  <Slides>7</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Wingdings</vt:lpstr>
      <vt:lpstr>Thème Office</vt:lpstr>
      <vt:lpstr>Présentation PowerPoint</vt:lpstr>
      <vt:lpstr>   Objectif de la licence de sociologie : Apprendre les différentes facettes du métier de sociologue  </vt:lpstr>
      <vt:lpstr> Objectif de la licence de sociologie : Apprendre les différentes facettes du métier de sociologue</vt:lpstr>
      <vt:lpstr>Etudier en licence de sociologie  à l’université Paris Nanterre </vt:lpstr>
      <vt:lpstr>Les débouchés  d’une licence de sociologie </vt:lpstr>
      <vt:lpstr>Les débouchés d’une formation en sociologie </vt:lpstr>
      <vt:lpstr>Intégrer une licence de sociologie  à l’université Paris Nanterre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Brugeilles Carole</dc:creator>
  <cp:lastModifiedBy>Brugeilles Carole</cp:lastModifiedBy>
  <cp:revision>3</cp:revision>
  <dcterms:created xsi:type="dcterms:W3CDTF">2024-02-06T09:17:04Z</dcterms:created>
  <dcterms:modified xsi:type="dcterms:W3CDTF">2024-02-06T10:13:07Z</dcterms:modified>
</cp:coreProperties>
</file>