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801600" cy="96012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Hj23A4vOY4UtLs1YJzCWzCEVj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46"/>
  </p:normalViewPr>
  <p:slideViewPr>
    <p:cSldViewPr snapToGrid="0">
      <p:cViewPr>
        <p:scale>
          <a:sx n="100" d="100"/>
          <a:sy n="100" d="100"/>
        </p:scale>
        <p:origin x="-522" y="-189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Calibri"/>
              <a:buNone/>
              <a:defRPr sz="8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/>
            </a:lvl1pPr>
            <a:lvl2pPr lvl="1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None/>
              <a:defRPr sz="2520"/>
            </a:lvl3pPr>
            <a:lvl4pPr lvl="3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/>
            </a:lvl4pPr>
            <a:lvl5pPr lvl="4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/>
            </a:lvl5pPr>
            <a:lvl6pPr lvl="5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6pPr>
            <a:lvl7pPr lvl="6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7pPr>
            <a:lvl8pPr lvl="7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8pPr>
            <a:lvl9pPr lvl="8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358346" y="359288"/>
            <a:ext cx="12084908" cy="2007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358346" y="2555875"/>
            <a:ext cx="12084908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1"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dt" idx="10"/>
          </p:nvPr>
        </p:nvSpPr>
        <p:spPr>
          <a:xfrm>
            <a:off x="358346" y="8978810"/>
            <a:ext cx="2880360" cy="258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1" name="Google Shape;41;p5" descr="Une image contenant texte, Police, Graphique, graphisme&#10;&#10;Description générée automatiquement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89083" y="8905416"/>
            <a:ext cx="1554171" cy="3316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79"/>
              <a:buFont typeface="Arial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24">
          <p15:clr>
            <a:srgbClr val="F26B43"/>
          </p15:clr>
        </p15:guide>
        <p15:guide id="2" pos="40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8;p1">
            <a:extLst>
              <a:ext uri="{FF2B5EF4-FFF2-40B4-BE49-F238E27FC236}">
                <a16:creationId xmlns:a16="http://schemas.microsoft.com/office/drawing/2014/main" id="{FF1AE0CE-4A1B-6817-8FBA-AFCD2F22A78F}"/>
              </a:ext>
            </a:extLst>
          </p:cNvPr>
          <p:cNvSpPr txBox="1"/>
          <p:nvPr/>
        </p:nvSpPr>
        <p:spPr>
          <a:xfrm>
            <a:off x="4518540" y="2074856"/>
            <a:ext cx="3030582" cy="541275"/>
          </a:xfrm>
          <a:prstGeom prst="rect">
            <a:avLst/>
          </a:prstGeom>
          <a:noFill/>
          <a:ln w="381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Directrice Adjointe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Anne-Laure JOURDHEUIL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52;p1">
            <a:extLst>
              <a:ext uri="{FF2B5EF4-FFF2-40B4-BE49-F238E27FC236}">
                <a16:creationId xmlns:a16="http://schemas.microsoft.com/office/drawing/2014/main" id="{076D6CDE-74B4-459F-DCD9-FED0F06EA9D2}"/>
              </a:ext>
            </a:extLst>
          </p:cNvPr>
          <p:cNvSpPr txBox="1"/>
          <p:nvPr/>
        </p:nvSpPr>
        <p:spPr>
          <a:xfrm>
            <a:off x="4845564" y="5824885"/>
            <a:ext cx="1224000" cy="2849599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AES/SES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L1 AES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Nadia BOUCHAMA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L2/L3 AES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smtClean="0">
                <a:solidFill>
                  <a:schemeClr val="dk1"/>
                </a:solidFill>
              </a:rPr>
              <a:t>Elise DEPLAT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dirty="0" smtClean="0">
                <a:solidFill>
                  <a:schemeClr val="dk1"/>
                </a:solidFill>
              </a:rPr>
              <a:t>Gestionnaire pédagogique LP AES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Et </a:t>
            </a:r>
            <a:r>
              <a:rPr lang="fr-FR" sz="900" dirty="0" err="1" smtClean="0">
                <a:solidFill>
                  <a:schemeClr val="dk1"/>
                </a:solidFill>
              </a:rPr>
              <a:t>lic,Sc,sociales</a:t>
            </a:r>
            <a:endParaRPr lang="fr-FR" sz="900" dirty="0" smtClean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Anthony CARDIA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 </a:t>
            </a:r>
            <a:r>
              <a:rPr lang="fr-FR" sz="900" b="1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Sc,éco</a:t>
            </a: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 sociales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Romain JEAN NOEL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5;p1">
            <a:extLst>
              <a:ext uri="{FF2B5EF4-FFF2-40B4-BE49-F238E27FC236}">
                <a16:creationId xmlns:a16="http://schemas.microsoft.com/office/drawing/2014/main" id="{5E154DB9-7BF3-1A7F-E9DF-F72319BF3721}"/>
              </a:ext>
            </a:extLst>
          </p:cNvPr>
          <p:cNvSpPr txBox="1"/>
          <p:nvPr/>
        </p:nvSpPr>
        <p:spPr>
          <a:xfrm>
            <a:off x="6124443" y="5833801"/>
            <a:ext cx="1224000" cy="1680048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Géographie et aménagement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</a:t>
            </a:r>
            <a:r>
              <a:rPr lang="fr-FR" sz="900" b="1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licence </a:t>
            </a:r>
            <a:r>
              <a:rPr lang="fr-FR" sz="9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Karine 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RUELLE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masters GAED et Urbanisme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Sonia VASSALLI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6;p1">
            <a:extLst>
              <a:ext uri="{FF2B5EF4-FFF2-40B4-BE49-F238E27FC236}">
                <a16:creationId xmlns:a16="http://schemas.microsoft.com/office/drawing/2014/main" id="{7D785F8C-3F20-BC67-CC96-46BBD3B0C3B9}"/>
              </a:ext>
            </a:extLst>
          </p:cNvPr>
          <p:cNvSpPr txBox="1"/>
          <p:nvPr/>
        </p:nvSpPr>
        <p:spPr>
          <a:xfrm>
            <a:off x="7426765" y="5796374"/>
            <a:ext cx="1224000" cy="137227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Sociologie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licence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Sophie THOMAS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Romain JEAN NOEL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59;p1">
            <a:extLst>
              <a:ext uri="{FF2B5EF4-FFF2-40B4-BE49-F238E27FC236}">
                <a16:creationId xmlns:a16="http://schemas.microsoft.com/office/drawing/2014/main" id="{D07FF5D2-5C50-B9BF-D961-19C6939BD558}"/>
              </a:ext>
            </a:extLst>
          </p:cNvPr>
          <p:cNvSpPr txBox="1"/>
          <p:nvPr/>
        </p:nvSpPr>
        <p:spPr>
          <a:xfrm>
            <a:off x="8779121" y="5771458"/>
            <a:ext cx="1224000" cy="2972710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Histoire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</a:t>
            </a:r>
            <a:r>
              <a:rPr lang="fr-FR" sz="900" b="1" dirty="0" smtClean="0">
                <a:solidFill>
                  <a:schemeClr val="dk1"/>
                </a:solidFill>
              </a:rPr>
              <a:t>licence en présentiel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Romain WILLIAM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 </a:t>
            </a:r>
            <a:r>
              <a:rPr lang="fr-FR" sz="900" b="1" dirty="0" smtClean="0">
                <a:solidFill>
                  <a:schemeClr val="dk1"/>
                </a:solidFill>
              </a:rPr>
              <a:t>EAD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Nadia HAMDI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b="0" i="0" u="none" strike="noStrike" cap="none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</a:t>
            </a:r>
            <a:r>
              <a:rPr lang="fr-FR" sz="900" b="1" dirty="0" smtClean="0">
                <a:solidFill>
                  <a:schemeClr val="dk1"/>
                </a:solidFill>
              </a:rPr>
              <a:t>master en présentiel</a:t>
            </a:r>
          </a:p>
          <a:p>
            <a:pPr lvl="0" algn="ctr">
              <a:buSzPts val="900"/>
            </a:pPr>
            <a:r>
              <a:rPr lang="fr-FR" sz="900" dirty="0" smtClean="0">
                <a:solidFill>
                  <a:schemeClr val="dk1"/>
                </a:solidFill>
              </a:rPr>
              <a:t>Pauline WURTHLIN</a:t>
            </a:r>
            <a:endParaRPr lang="fr-FR" sz="900" dirty="0"/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 smtClean="0">
                <a:solidFill>
                  <a:schemeClr val="dk1"/>
                </a:solidFill>
              </a:rPr>
              <a:t>Gestionnaire </a:t>
            </a:r>
            <a:r>
              <a:rPr lang="fr-FR" sz="900" b="1" dirty="0">
                <a:solidFill>
                  <a:schemeClr val="dk1"/>
                </a:solidFill>
              </a:rPr>
              <a:t>pédagogique </a:t>
            </a:r>
            <a:r>
              <a:rPr lang="fr-FR" sz="900" b="1" dirty="0" smtClean="0">
                <a:solidFill>
                  <a:schemeClr val="dk1"/>
                </a:solidFill>
              </a:rPr>
              <a:t>master </a:t>
            </a:r>
            <a:r>
              <a:rPr lang="fr-FR" sz="900" b="1" dirty="0">
                <a:solidFill>
                  <a:schemeClr val="dk1"/>
                </a:solidFill>
              </a:rPr>
              <a:t>EAD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Ana BRAZ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62;p1">
            <a:extLst>
              <a:ext uri="{FF2B5EF4-FFF2-40B4-BE49-F238E27FC236}">
                <a16:creationId xmlns:a16="http://schemas.microsoft.com/office/drawing/2014/main" id="{2480F4EE-2C21-9AF3-206C-60421C78FADD}"/>
              </a:ext>
            </a:extLst>
          </p:cNvPr>
          <p:cNvSpPr txBox="1"/>
          <p:nvPr/>
        </p:nvSpPr>
        <p:spPr>
          <a:xfrm>
            <a:off x="10118299" y="5738892"/>
            <a:ext cx="1224000" cy="3603652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Histoire de l’art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 en présentiel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Ilias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BOUIZEM-HERVE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 EAD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Inès BELFEKI</a:t>
            </a:r>
          </a:p>
          <a:p>
            <a:pPr lvl="0" algn="ctr">
              <a:buSzPts val="900"/>
            </a:pPr>
            <a:endParaRPr lang="fr-FR" sz="900" b="1" dirty="0" smtClean="0">
              <a:solidFill>
                <a:schemeClr val="dk1"/>
              </a:solidFill>
            </a:endParaRPr>
          </a:p>
          <a:p>
            <a:pPr lvl="0" algn="ctr">
              <a:buSzPts val="900"/>
            </a:pPr>
            <a:r>
              <a:rPr lang="fr-FR" sz="900" b="1" dirty="0" smtClean="0">
                <a:solidFill>
                  <a:schemeClr val="dk1"/>
                </a:solidFill>
              </a:rPr>
              <a:t>Gestionnaire </a:t>
            </a:r>
            <a:r>
              <a:rPr lang="fr-FR" sz="900" b="1" dirty="0">
                <a:solidFill>
                  <a:schemeClr val="dk1"/>
                </a:solidFill>
              </a:rPr>
              <a:t>pédagogique </a:t>
            </a:r>
            <a:r>
              <a:rPr lang="fr-FR" sz="900" b="1" dirty="0" smtClean="0">
                <a:solidFill>
                  <a:schemeClr val="dk1"/>
                </a:solidFill>
              </a:rPr>
              <a:t>LP Guide conférencier</a:t>
            </a:r>
          </a:p>
          <a:p>
            <a:pPr lvl="0" algn="ctr">
              <a:buSzPts val="900"/>
            </a:pPr>
            <a:r>
              <a:rPr lang="fr-FR" sz="900" i="0" u="none" strike="noStrike" cap="none" dirty="0" smtClean="0">
                <a:solidFill>
                  <a:schemeClr val="dk1"/>
                </a:solidFill>
                <a:sym typeface="Arial"/>
              </a:rPr>
              <a:t>Karine RUELLE</a:t>
            </a:r>
            <a:endParaRPr sz="900" i="0" u="none" strike="noStrike" cap="none" dirty="0">
              <a:solidFill>
                <a:srgbClr val="000000"/>
              </a:solidFill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master en présentiel</a:t>
            </a:r>
            <a:endParaRPr lang="fr-FR" sz="9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Mathieu GUEVEL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master EAD</a:t>
            </a:r>
            <a:endParaRPr lang="fr-FR" sz="900" dirty="0"/>
          </a:p>
          <a:p>
            <a:pPr lvl="0" algn="ctr">
              <a:buSzPts val="900"/>
            </a:pPr>
            <a:r>
              <a:rPr lang="fr-FR" sz="900" dirty="0" smtClean="0">
                <a:solidFill>
                  <a:schemeClr val="dk1"/>
                </a:solidFill>
              </a:rPr>
              <a:t>Ana BRAZ</a:t>
            </a:r>
            <a:endParaRPr lang="fr-FR" dirty="0"/>
          </a:p>
        </p:txBody>
      </p:sp>
      <p:sp>
        <p:nvSpPr>
          <p:cNvPr id="20" name="Google Shape;63;p1">
            <a:extLst>
              <a:ext uri="{FF2B5EF4-FFF2-40B4-BE49-F238E27FC236}">
                <a16:creationId xmlns:a16="http://schemas.microsoft.com/office/drawing/2014/main" id="{E4E6896E-B3E2-8DE0-1F3D-BBE01AC739BE}"/>
              </a:ext>
            </a:extLst>
          </p:cNvPr>
          <p:cNvSpPr txBox="1"/>
          <p:nvPr/>
        </p:nvSpPr>
        <p:spPr>
          <a:xfrm>
            <a:off x="11452058" y="5738892"/>
            <a:ext cx="1224000" cy="137227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dirty="0" smtClean="0">
                <a:solidFill>
                  <a:schemeClr val="dk1"/>
                </a:solidFill>
              </a:rPr>
              <a:t>Anthropologie</a:t>
            </a:r>
            <a:endParaRPr lang="fr-FR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licence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Myriam BOUKHRIS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600"/>
              </a:spcBef>
              <a:buSzPts val="900"/>
            </a:pPr>
            <a:r>
              <a:rPr lang="fr-FR" sz="900" b="1" dirty="0">
                <a:solidFill>
                  <a:schemeClr val="dk1"/>
                </a:solidFill>
              </a:rPr>
              <a:t>Gestionnaire pédagogique Master 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Mélissa CASSIAU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66;p1">
            <a:extLst>
              <a:ext uri="{FF2B5EF4-FFF2-40B4-BE49-F238E27FC236}">
                <a16:creationId xmlns:a16="http://schemas.microsoft.com/office/drawing/2014/main" id="{2CC6F464-112E-7863-BB61-98CBD9FA70A8}"/>
              </a:ext>
            </a:extLst>
          </p:cNvPr>
          <p:cNvSpPr txBox="1"/>
          <p:nvPr/>
        </p:nvSpPr>
        <p:spPr>
          <a:xfrm>
            <a:off x="78165" y="6079872"/>
            <a:ext cx="1072641" cy="2526434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 des enseignants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enseignants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titulaires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Nassera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HADJBI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enseignants vacataires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Slim BEN SALEM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enseignants vacataires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Souad ALLALI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69;p1">
            <a:extLst>
              <a:ext uri="{FF2B5EF4-FFF2-40B4-BE49-F238E27FC236}">
                <a16:creationId xmlns:a16="http://schemas.microsoft.com/office/drawing/2014/main" id="{C140BBB7-BA03-5162-1A81-5694BB8C13E5}"/>
              </a:ext>
            </a:extLst>
          </p:cNvPr>
          <p:cNvSpPr txBox="1"/>
          <p:nvPr/>
        </p:nvSpPr>
        <p:spPr>
          <a:xfrm>
            <a:off x="1223240" y="6099298"/>
            <a:ext cx="1119891" cy="127305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Mariame KONE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Johanna ADILE-CHAPON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70;p1">
            <a:extLst>
              <a:ext uri="{FF2B5EF4-FFF2-40B4-BE49-F238E27FC236}">
                <a16:creationId xmlns:a16="http://schemas.microsoft.com/office/drawing/2014/main" id="{D6970FBE-A47D-A61E-DF99-6EF5FEB57B41}"/>
              </a:ext>
            </a:extLst>
          </p:cNvPr>
          <p:cNvSpPr txBox="1"/>
          <p:nvPr/>
        </p:nvSpPr>
        <p:spPr>
          <a:xfrm>
            <a:off x="3451485" y="5827643"/>
            <a:ext cx="1224000" cy="1510771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MEEF/DL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master MEEF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Ana BRAZ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 pédagogique </a:t>
            </a:r>
            <a:r>
              <a:rPr lang="fr-FR" sz="900" b="1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DL </a:t>
            </a:r>
            <a:r>
              <a:rPr lang="fr-FR" sz="9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Mélissa 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CASSIAU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" name="Google Shape;72;p1">
            <a:extLst>
              <a:ext uri="{FF2B5EF4-FFF2-40B4-BE49-F238E27FC236}">
                <a16:creationId xmlns:a16="http://schemas.microsoft.com/office/drawing/2014/main" id="{A75B6B8A-4025-514D-91FE-4770CFE79D94}"/>
              </a:ext>
            </a:extLst>
          </p:cNvPr>
          <p:cNvCxnSpPr/>
          <p:nvPr/>
        </p:nvCxnSpPr>
        <p:spPr>
          <a:xfrm rot="16200000" flipH="1">
            <a:off x="5845450" y="4787725"/>
            <a:ext cx="328769" cy="1171"/>
          </a:xfrm>
          <a:prstGeom prst="bentConnector3">
            <a:avLst>
              <a:gd name="adj1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58534B6E-9F8E-F75B-FB6C-B99A76DC0CBA}"/>
              </a:ext>
            </a:extLst>
          </p:cNvPr>
          <p:cNvSpPr txBox="1"/>
          <p:nvPr/>
        </p:nvSpPr>
        <p:spPr>
          <a:xfrm>
            <a:off x="798022" y="349135"/>
            <a:ext cx="11015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Organigramme</a:t>
            </a:r>
            <a:endParaRPr lang="fr-FR" sz="2400" b="1" dirty="0"/>
          </a:p>
          <a:p>
            <a:pPr algn="ctr"/>
            <a:r>
              <a:rPr lang="fr-FR" sz="2400" b="1" i="1" dirty="0" smtClean="0"/>
              <a:t>Unité de Formation et de Recherche (UFR) SSA</a:t>
            </a:r>
            <a:endParaRPr lang="fr-FR" sz="2400" b="1" i="1" dirty="0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C006BFFA-472B-4D70-67FE-C985BDD558CB}"/>
              </a:ext>
            </a:extLst>
          </p:cNvPr>
          <p:cNvSpPr txBox="1"/>
          <p:nvPr/>
        </p:nvSpPr>
        <p:spPr>
          <a:xfrm>
            <a:off x="354715" y="8815590"/>
            <a:ext cx="1224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1600" dirty="0"/>
              <a:t>Légende</a:t>
            </a:r>
          </a:p>
        </p:txBody>
      </p: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1692671" y="8815590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ZoneTexte 60">
            <a:extLst>
              <a:ext uri="{FF2B5EF4-FFF2-40B4-BE49-F238E27FC236}">
                <a16:creationId xmlns:a16="http://schemas.microsoft.com/office/drawing/2014/main" id="{5FB48769-3D29-D34F-3725-8620565C4391}"/>
              </a:ext>
            </a:extLst>
          </p:cNvPr>
          <p:cNvSpPr txBox="1"/>
          <p:nvPr/>
        </p:nvSpPr>
        <p:spPr>
          <a:xfrm>
            <a:off x="2037347" y="8815590"/>
            <a:ext cx="122399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dirty="0"/>
              <a:t>Lien </a:t>
            </a:r>
          </a:p>
          <a:p>
            <a:r>
              <a:rPr lang="fr-FR" dirty="0"/>
              <a:t>hiérarchique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13A67168-9815-2774-4B56-DA33B5BEA042}"/>
              </a:ext>
            </a:extLst>
          </p:cNvPr>
          <p:cNvSpPr txBox="1"/>
          <p:nvPr/>
        </p:nvSpPr>
        <p:spPr>
          <a:xfrm>
            <a:off x="3920564" y="8800001"/>
            <a:ext cx="122399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dirty="0"/>
              <a:t>Lien </a:t>
            </a:r>
          </a:p>
          <a:p>
            <a:r>
              <a:rPr lang="fr-FR" dirty="0" smtClean="0"/>
              <a:t>fonctionnel</a:t>
            </a:r>
            <a:endParaRPr lang="fr-FR" dirty="0"/>
          </a:p>
        </p:txBody>
      </p:sp>
      <p:pic>
        <p:nvPicPr>
          <p:cNvPr id="65" name="Image 64" descr="Une image contenant texte, Police, Graphique, graphisme&#10;&#10;Description générée automatiquement">
            <a:extLst>
              <a:ext uri="{FF2B5EF4-FFF2-40B4-BE49-F238E27FC236}">
                <a16:creationId xmlns:a16="http://schemas.microsoft.com/office/drawing/2014/main" id="{F8CCB1F0-0CBA-A498-2D32-0BEDB6DEB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6376" y="9000159"/>
            <a:ext cx="2291923" cy="490330"/>
          </a:xfrm>
          <a:prstGeom prst="rect">
            <a:avLst/>
          </a:prstGeom>
        </p:spPr>
      </p:pic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CA4EDCE2-6F61-EB2C-609F-AABB61F9FF17}"/>
              </a:ext>
            </a:extLst>
          </p:cNvPr>
          <p:cNvCxnSpPr>
            <a:cxnSpLocks/>
          </p:cNvCxnSpPr>
          <p:nvPr/>
        </p:nvCxnSpPr>
        <p:spPr>
          <a:xfrm>
            <a:off x="3770124" y="8853517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Google Shape;47;p1">
            <a:extLst>
              <a:ext uri="{FF2B5EF4-FFF2-40B4-BE49-F238E27FC236}">
                <a16:creationId xmlns:a16="http://schemas.microsoft.com/office/drawing/2014/main" id="{262D10F0-699D-CC1D-E251-7574CC177FAB}"/>
              </a:ext>
            </a:extLst>
          </p:cNvPr>
          <p:cNvSpPr txBox="1"/>
          <p:nvPr/>
        </p:nvSpPr>
        <p:spPr>
          <a:xfrm>
            <a:off x="4493949" y="1221472"/>
            <a:ext cx="3030600" cy="556800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Directeur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Franck COLLARD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49;p1">
            <a:extLst>
              <a:ext uri="{FF2B5EF4-FFF2-40B4-BE49-F238E27FC236}">
                <a16:creationId xmlns:a16="http://schemas.microsoft.com/office/drawing/2014/main" id="{628F9CA4-A1AF-0E1F-B1A3-CAD542781EAC}"/>
              </a:ext>
            </a:extLst>
          </p:cNvPr>
          <p:cNvSpPr txBox="1"/>
          <p:nvPr/>
        </p:nvSpPr>
        <p:spPr>
          <a:xfrm>
            <a:off x="4532563" y="2852001"/>
            <a:ext cx="3030582" cy="541275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Responsable Administrative</a:t>
            </a:r>
            <a:endParaRPr lang="fr-FR" sz="12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Agnès DIAB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2258116" y="4560536"/>
            <a:ext cx="2020835" cy="633608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1" dirty="0" smtClean="0">
                <a:solidFill>
                  <a:schemeClr val="dk1"/>
                </a:solidFill>
              </a:rPr>
              <a:t>Responsable des examens / référente handicap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sym typeface="Arial"/>
              </a:rPr>
              <a:t>Alexandra DEFREMONT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62" name="Connecteur droit avec flèche 61"/>
          <p:cNvCxnSpPr/>
          <p:nvPr/>
        </p:nvCxnSpPr>
        <p:spPr>
          <a:xfrm flipH="1">
            <a:off x="3889735" y="3150625"/>
            <a:ext cx="593329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oogle Shape;75;p1">
            <a:extLst>
              <a:ext uri="{FF2B5EF4-FFF2-40B4-BE49-F238E27FC236}">
                <a16:creationId xmlns:a16="http://schemas.microsoft.com/office/drawing/2014/main" id="{052C2A88-F6DC-9D5D-5325-87BBCA22AD4F}"/>
              </a:ext>
            </a:extLst>
          </p:cNvPr>
          <p:cNvCxnSpPr>
            <a:cxnSpLocks/>
          </p:cNvCxnSpPr>
          <p:nvPr/>
        </p:nvCxnSpPr>
        <p:spPr>
          <a:xfrm flipH="1" flipV="1">
            <a:off x="5996816" y="1812885"/>
            <a:ext cx="12433" cy="274603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44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9686059" y="2379089"/>
            <a:ext cx="2717671" cy="2757266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BUFR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fr-FR" sz="1200" b="1" dirty="0" smtClean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BUFR AES-Socio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Thibault DINASQUET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Magasinier</a:t>
            </a:r>
            <a:endParaRPr lang="fr-FR" sz="9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Sylia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AIT ABDELMALEK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BUFR Histoire-Histoire art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Floriane BEAUVAIS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smtClean="0">
                <a:solidFill>
                  <a:schemeClr val="dk1"/>
                </a:solidFill>
              </a:rPr>
              <a:t>BUFR GEOGRAPHIE </a:t>
            </a:r>
            <a:r>
              <a:rPr lang="fr-FR" sz="1200" b="1" dirty="0" smtClean="0">
                <a:solidFill>
                  <a:schemeClr val="dk1"/>
                </a:solidFill>
              </a:rPr>
              <a:t>-CARTOGRAPHIE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Anne-Laure CERMAK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lang="fr-FR" sz="900" b="0" i="0" u="none" strike="noStrike" cap="none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1200" b="1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BUFR URBANISME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Franck RAKOTONIRINA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1" name="Google Shape;74;p1">
            <a:extLst>
              <a:ext uri="{FF2B5EF4-FFF2-40B4-BE49-F238E27FC236}">
                <a16:creationId xmlns:a16="http://schemas.microsoft.com/office/drawing/2014/main" id="{96AC7B21-E8C5-2107-9FDA-8452004B6DCB}"/>
              </a:ext>
            </a:extLst>
          </p:cNvPr>
          <p:cNvCxnSpPr>
            <a:stCxn id="6" idx="2"/>
          </p:cNvCxnSpPr>
          <p:nvPr/>
        </p:nvCxnSpPr>
        <p:spPr>
          <a:xfrm flipH="1">
            <a:off x="6040842" y="3393276"/>
            <a:ext cx="7012" cy="519471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6" name="Connecteur droit avec flèche 105"/>
          <p:cNvCxnSpPr>
            <a:stCxn id="6" idx="3"/>
          </p:cNvCxnSpPr>
          <p:nvPr/>
        </p:nvCxnSpPr>
        <p:spPr>
          <a:xfrm>
            <a:off x="7563145" y="3122639"/>
            <a:ext cx="1998860" cy="1102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ZoneTexte 110"/>
          <p:cNvSpPr txBox="1"/>
          <p:nvPr/>
        </p:nvSpPr>
        <p:spPr>
          <a:xfrm>
            <a:off x="10664456" y="191386"/>
            <a:ext cx="177837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fr-FR" sz="800" i="1" dirty="0" smtClean="0"/>
              <a:t>SEPTEMBRE 2025</a:t>
            </a:r>
            <a:endParaRPr lang="fr-FR" sz="800" i="1" dirty="0"/>
          </a:p>
        </p:txBody>
      </p:sp>
      <p:sp>
        <p:nvSpPr>
          <p:cNvPr id="7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4396165" y="3921734"/>
            <a:ext cx="3030600" cy="618219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Responsable scolarité </a:t>
            </a:r>
            <a:endParaRPr lang="fr-FR" sz="12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9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Kévin 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YEDE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" name="Google Shape;75;p1">
            <a:extLst>
              <a:ext uri="{FF2B5EF4-FFF2-40B4-BE49-F238E27FC236}">
                <a16:creationId xmlns:a16="http://schemas.microsoft.com/office/drawing/2014/main" id="{052C2A88-F6DC-9D5D-5325-87BBCA22AD4F}"/>
              </a:ext>
            </a:extLst>
          </p:cNvPr>
          <p:cNvCxnSpPr>
            <a:cxnSpLocks/>
          </p:cNvCxnSpPr>
          <p:nvPr/>
        </p:nvCxnSpPr>
        <p:spPr>
          <a:xfrm flipH="1" flipV="1">
            <a:off x="6009249" y="2602881"/>
            <a:ext cx="14024" cy="222144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76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425738" y="3898905"/>
            <a:ext cx="3030600" cy="587441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Pôle Moyens </a:t>
            </a:r>
            <a:endParaRPr lang="fr-FR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fr-FR" sz="1200" b="1" dirty="0">
              <a:solidFill>
                <a:schemeClr val="dk1"/>
              </a:solidFill>
            </a:endParaRPr>
          </a:p>
        </p:txBody>
      </p:sp>
      <p:sp>
        <p:nvSpPr>
          <p:cNvPr id="84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7714788" y="3917389"/>
            <a:ext cx="1835140" cy="1172217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1" dirty="0" smtClean="0">
                <a:solidFill>
                  <a:schemeClr val="dk1"/>
                </a:solidFill>
              </a:rPr>
              <a:t>Pôle Finances </a:t>
            </a:r>
            <a:endParaRPr lang="fr-FR" sz="12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sz="1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900" dirty="0" smtClean="0">
                <a:solidFill>
                  <a:schemeClr val="dk1"/>
                </a:solidFill>
              </a:rPr>
              <a:t>Responsable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0" i="0" u="none" strike="noStrike" cap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Hawa</a:t>
            </a: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MINTE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fr-FR" sz="9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Gestionnaire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dirty="0" smtClean="0">
                <a:solidFill>
                  <a:schemeClr val="dk1"/>
                </a:solidFill>
              </a:rPr>
              <a:t>Karima HERIBI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76;p1">
            <a:extLst>
              <a:ext uri="{FF2B5EF4-FFF2-40B4-BE49-F238E27FC236}">
                <a16:creationId xmlns:a16="http://schemas.microsoft.com/office/drawing/2014/main" id="{A80A800B-0540-F5B8-9F2E-A3CFA04C962F}"/>
              </a:ext>
            </a:extLst>
          </p:cNvPr>
          <p:cNvSpPr/>
          <p:nvPr/>
        </p:nvSpPr>
        <p:spPr>
          <a:xfrm>
            <a:off x="1875835" y="3690410"/>
            <a:ext cx="6635217" cy="265163"/>
          </a:xfrm>
          <a:custGeom>
            <a:avLst/>
            <a:gdLst/>
            <a:ahLst/>
            <a:cxnLst/>
            <a:rect l="l" t="t" r="r" b="b"/>
            <a:pathLst>
              <a:path w="974725" h="355600" extrusionOk="0">
                <a:moveTo>
                  <a:pt x="0" y="355600"/>
                </a:moveTo>
                <a:lnTo>
                  <a:pt x="0" y="0"/>
                </a:lnTo>
                <a:lnTo>
                  <a:pt x="974725" y="0"/>
                </a:lnTo>
                <a:lnTo>
                  <a:pt x="974725" y="355600"/>
                </a:lnTo>
              </a:path>
            </a:pathLst>
          </a:cu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7" name="Google Shape;72;p1">
            <a:extLst>
              <a:ext uri="{FF2B5EF4-FFF2-40B4-BE49-F238E27FC236}">
                <a16:creationId xmlns:a16="http://schemas.microsoft.com/office/drawing/2014/main" id="{A75B6B8A-4025-514D-91FE-4770CFE79D94}"/>
              </a:ext>
            </a:extLst>
          </p:cNvPr>
          <p:cNvCxnSpPr/>
          <p:nvPr/>
        </p:nvCxnSpPr>
        <p:spPr>
          <a:xfrm>
            <a:off x="1875835" y="3769389"/>
            <a:ext cx="0" cy="152345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4" name="Google Shape;75;p1">
            <a:extLst>
              <a:ext uri="{FF2B5EF4-FFF2-40B4-BE49-F238E27FC236}">
                <a16:creationId xmlns:a16="http://schemas.microsoft.com/office/drawing/2014/main" id="{6D8E3AF1-7294-DDC4-2DE7-4028E1DE065D}"/>
              </a:ext>
            </a:extLst>
          </p:cNvPr>
          <p:cNvCxnSpPr>
            <a:cxnSpLocks/>
          </p:cNvCxnSpPr>
          <p:nvPr/>
        </p:nvCxnSpPr>
        <p:spPr>
          <a:xfrm flipV="1">
            <a:off x="3456338" y="4165784"/>
            <a:ext cx="761211" cy="1095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07" name="Google Shape;75;p1">
            <a:extLst>
              <a:ext uri="{FF2B5EF4-FFF2-40B4-BE49-F238E27FC236}">
                <a16:creationId xmlns:a16="http://schemas.microsoft.com/office/drawing/2014/main" id="{6D8E3AF1-7294-DDC4-2DE7-4028E1DE065D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7426765" y="4230844"/>
            <a:ext cx="265836" cy="6594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47" name="Google Shape;76;p1">
            <a:extLst>
              <a:ext uri="{FF2B5EF4-FFF2-40B4-BE49-F238E27FC236}">
                <a16:creationId xmlns:a16="http://schemas.microsoft.com/office/drawing/2014/main" id="{A80A800B-0540-F5B8-9F2E-A3CFA04C962F}"/>
              </a:ext>
            </a:extLst>
          </p:cNvPr>
          <p:cNvSpPr/>
          <p:nvPr/>
        </p:nvSpPr>
        <p:spPr>
          <a:xfrm>
            <a:off x="859135" y="5364975"/>
            <a:ext cx="2037285" cy="714897"/>
          </a:xfrm>
          <a:custGeom>
            <a:avLst/>
            <a:gdLst/>
            <a:ahLst/>
            <a:cxnLst/>
            <a:rect l="l" t="t" r="r" b="b"/>
            <a:pathLst>
              <a:path w="974725" h="355600" extrusionOk="0">
                <a:moveTo>
                  <a:pt x="0" y="355600"/>
                </a:moveTo>
                <a:lnTo>
                  <a:pt x="0" y="0"/>
                </a:lnTo>
                <a:lnTo>
                  <a:pt x="974725" y="0"/>
                </a:lnTo>
                <a:lnTo>
                  <a:pt x="974725" y="355600"/>
                </a:lnTo>
              </a:path>
            </a:pathLst>
          </a:cu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76;p1">
            <a:extLst>
              <a:ext uri="{FF2B5EF4-FFF2-40B4-BE49-F238E27FC236}">
                <a16:creationId xmlns:a16="http://schemas.microsoft.com/office/drawing/2014/main" id="{A80A800B-0540-F5B8-9F2E-A3CFA04C962F}"/>
              </a:ext>
            </a:extLst>
          </p:cNvPr>
          <p:cNvSpPr/>
          <p:nvPr/>
        </p:nvSpPr>
        <p:spPr>
          <a:xfrm>
            <a:off x="4200782" y="5211287"/>
            <a:ext cx="7684987" cy="487983"/>
          </a:xfrm>
          <a:custGeom>
            <a:avLst/>
            <a:gdLst>
              <a:gd name="connsiteX0" fmla="*/ 1570 w 974725"/>
              <a:gd name="connsiteY0" fmla="*/ 278519 h 355600"/>
              <a:gd name="connsiteX1" fmla="*/ 0 w 974725"/>
              <a:gd name="connsiteY1" fmla="*/ 0 h 355600"/>
              <a:gd name="connsiteX2" fmla="*/ 974725 w 974725"/>
              <a:gd name="connsiteY2" fmla="*/ 0 h 355600"/>
              <a:gd name="connsiteX3" fmla="*/ 974725 w 974725"/>
              <a:gd name="connsiteY3" fmla="*/ 355600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725" h="355600" extrusionOk="0">
                <a:moveTo>
                  <a:pt x="1570" y="278519"/>
                </a:moveTo>
                <a:cubicBezTo>
                  <a:pt x="1047" y="185679"/>
                  <a:pt x="523" y="92840"/>
                  <a:pt x="0" y="0"/>
                </a:cubicBezTo>
                <a:lnTo>
                  <a:pt x="974725" y="0"/>
                </a:lnTo>
                <a:lnTo>
                  <a:pt x="974725" y="355600"/>
                </a:lnTo>
              </a:path>
            </a:pathLst>
          </a:cu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1578715" y="459957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4200782" y="527714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6754110" y="5312407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8055869" y="526953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9388856" y="5240119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10664456" y="5211287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859136" y="5650138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</p:cNvCxnSpPr>
          <p:nvPr/>
        </p:nvCxnSpPr>
        <p:spPr>
          <a:xfrm>
            <a:off x="5457564" y="5277146"/>
            <a:ext cx="0" cy="4297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Google Shape;50;p1">
            <a:extLst>
              <a:ext uri="{FF2B5EF4-FFF2-40B4-BE49-F238E27FC236}">
                <a16:creationId xmlns:a16="http://schemas.microsoft.com/office/drawing/2014/main" id="{FCFC9ACF-147B-3228-A37E-D86BDF569F67}"/>
              </a:ext>
            </a:extLst>
          </p:cNvPr>
          <p:cNvSpPr txBox="1"/>
          <p:nvPr/>
        </p:nvSpPr>
        <p:spPr>
          <a:xfrm>
            <a:off x="1819401" y="2991533"/>
            <a:ext cx="2020835" cy="495108"/>
          </a:xfrm>
          <a:prstGeom prst="rect">
            <a:avLst/>
          </a:prstGeom>
          <a:noFill/>
          <a:ln w="38100" cap="flat" cmpd="sng">
            <a:solidFill>
              <a:srgbClr val="F3CA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900" b="1" dirty="0" smtClean="0">
                <a:solidFill>
                  <a:schemeClr val="dk1"/>
                </a:solidFill>
              </a:rPr>
              <a:t>Assistante de direction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b="0" i="0" u="none" strike="noStrike" cap="none" dirty="0" smtClean="0">
                <a:solidFill>
                  <a:schemeClr val="dk1"/>
                </a:solidFill>
                <a:sym typeface="Arial"/>
              </a:rPr>
              <a:t>Céline DEL FRANCO</a:t>
            </a:r>
            <a:endParaRPr sz="9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FE4BAD03-C0DB-785B-6C5F-FE41971BB341}"/>
              </a:ext>
            </a:extLst>
          </p:cNvPr>
          <p:cNvCxnSpPr>
            <a:cxnSpLocks/>
            <a:endCxn id="67" idx="3"/>
          </p:cNvCxnSpPr>
          <p:nvPr/>
        </p:nvCxnSpPr>
        <p:spPr>
          <a:xfrm rot="10800000" flipV="1">
            <a:off x="4278951" y="4548940"/>
            <a:ext cx="763738" cy="3284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Google Shape;69;p1">
            <a:extLst>
              <a:ext uri="{FF2B5EF4-FFF2-40B4-BE49-F238E27FC236}">
                <a16:creationId xmlns:a16="http://schemas.microsoft.com/office/drawing/2014/main" id="{C140BBB7-BA03-5162-1A81-5694BB8C13E5}"/>
              </a:ext>
            </a:extLst>
          </p:cNvPr>
          <p:cNvSpPr txBox="1"/>
          <p:nvPr/>
        </p:nvSpPr>
        <p:spPr>
          <a:xfrm>
            <a:off x="2397810" y="6099298"/>
            <a:ext cx="975353" cy="772107"/>
          </a:xfrm>
          <a:prstGeom prst="rect">
            <a:avLst/>
          </a:prstGeom>
          <a:noFill/>
          <a:ln w="38100" cap="flat" cmpd="sng">
            <a:solidFill>
              <a:srgbClr val="DEDE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8000" rIns="0" bIns="108000" anchor="t" anchorCtr="0">
            <a:spAutoFit/>
          </a:bodyPr>
          <a:lstStyle/>
          <a:p>
            <a:pPr algn="ctr">
              <a:buSzPts val="1100"/>
            </a:pPr>
            <a:r>
              <a:rPr lang="fr-FR" sz="1100" b="1" dirty="0" smtClean="0">
                <a:solidFill>
                  <a:schemeClr val="dk1"/>
                </a:solidFill>
              </a:rPr>
              <a:t>Courrier / reprographie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fr-FR" sz="90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Sabrina ZITOUT </a:t>
            </a:r>
            <a:endParaRPr sz="140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4" name="Google Shape;72;p1">
            <a:extLst>
              <a:ext uri="{FF2B5EF4-FFF2-40B4-BE49-F238E27FC236}">
                <a16:creationId xmlns:a16="http://schemas.microsoft.com/office/drawing/2014/main" id="{A75B6B8A-4025-514D-91FE-4770CFE79D94}"/>
              </a:ext>
            </a:extLst>
          </p:cNvPr>
          <p:cNvCxnSpPr/>
          <p:nvPr/>
        </p:nvCxnSpPr>
        <p:spPr>
          <a:xfrm rot="5400000">
            <a:off x="1438711" y="5716841"/>
            <a:ext cx="751982" cy="9399"/>
          </a:xfrm>
          <a:prstGeom prst="bentConnector3">
            <a:avLst>
              <a:gd name="adj1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10593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UPN-organigramme">
      <a:dk1>
        <a:srgbClr val="000000"/>
      </a:dk1>
      <a:lt1>
        <a:srgbClr val="FFFFFF"/>
      </a:lt1>
      <a:dk2>
        <a:srgbClr val="5E5D5D"/>
      </a:dk2>
      <a:lt2>
        <a:srgbClr val="FFFFFF"/>
      </a:lt2>
      <a:accent1>
        <a:srgbClr val="C30730"/>
      </a:accent1>
      <a:accent2>
        <a:srgbClr val="D57C1B"/>
      </a:accent2>
      <a:accent3>
        <a:srgbClr val="FF7CA6"/>
      </a:accent3>
      <a:accent4>
        <a:srgbClr val="C30730"/>
      </a:accent4>
      <a:accent5>
        <a:srgbClr val="D57C1B"/>
      </a:accent5>
      <a:accent6>
        <a:srgbClr val="FF7CA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258</Words>
  <Application>Microsoft Office PowerPoint</Application>
  <PresentationFormat>A3 (297 x 420 mm)</PresentationFormat>
  <Paragraphs>107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Université Paris Nanterre</dc:creator>
  <cp:lastModifiedBy>Del franco Celine</cp:lastModifiedBy>
  <cp:revision>53</cp:revision>
  <cp:lastPrinted>2024-07-04T11:40:12Z</cp:lastPrinted>
  <dcterms:created xsi:type="dcterms:W3CDTF">2024-02-27T13:56:44Z</dcterms:created>
  <dcterms:modified xsi:type="dcterms:W3CDTF">2025-10-03T08:46:21Z</dcterms:modified>
</cp:coreProperties>
</file>