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  <p:sldMasterId id="2147483659" r:id="rId2"/>
  </p:sldMasterIdLst>
  <p:notesMasterIdLst>
    <p:notesMasterId r:id="rId13"/>
  </p:notesMasterIdLst>
  <p:sldIdLst>
    <p:sldId id="256" r:id="rId3"/>
    <p:sldId id="257" r:id="rId4"/>
    <p:sldId id="258" r:id="rId5"/>
    <p:sldId id="278" r:id="rId6"/>
    <p:sldId id="279" r:id="rId7"/>
    <p:sldId id="280" r:id="rId8"/>
    <p:sldId id="281" r:id="rId9"/>
    <p:sldId id="282" r:id="rId10"/>
    <p:sldId id="283" r:id="rId11"/>
    <p:sldId id="27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9"/>
    <p:restoredTop sz="94591"/>
  </p:normalViewPr>
  <p:slideViewPr>
    <p:cSldViewPr snapToGrid="0">
      <p:cViewPr varScale="1">
        <p:scale>
          <a:sx n="118" d="100"/>
          <a:sy n="118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4812E3D-AEDC-E428-B893-888F9AA1C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27A8332C-03DE-6609-215B-6D085D7F25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86B7924B-9612-B8A6-ED82-3DD2CD802B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8947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DA6E27BD-3CDF-54B1-B395-09F245E63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A6CAA73E-9F1A-43FD-0581-2B85C92EE5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7679F1AD-02CE-E91A-AF57-725EB537FA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290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C55269D8-EEB1-131A-5110-CF9B9C3CB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D9184874-EAF8-F0BC-354D-8BE6A2D573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42F9F46F-4CE7-A0CE-EABD-E3302B73FE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2729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5F680A25-7953-BCAC-92C2-1629512D5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18685E19-F9DD-34B3-7C8A-56D0B86F9E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792B1953-5458-D2E8-9173-0B2E904A27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249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D826E3C4-C8AF-00FB-E85D-B8BFE42A6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E29F103E-948E-0234-B982-CA27B6C7DE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4FED9AAD-08B4-99F7-D5FC-70CEC3AF0B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990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9DE8D124-2FF1-A960-7F80-89E1E341B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AC3904C9-1DB2-DDB9-3A35-8A980039EB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7DF7EB31-CB0F-73CB-CFD6-53FA032DD2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9410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DEEAD0C7-15D6-E3DD-A425-A9B445E18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3B589E4D-4E15-6F2E-08CE-34D093A44E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AA7CC0C2-8902-451A-6BCE-FFC42E4C90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7490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cueil">
  <p:cSld name="Accueil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/>
        </p:nvSpPr>
        <p:spPr>
          <a:xfrm>
            <a:off x="12369075" y="0"/>
            <a:ext cx="2870925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L’image de fond par défaut peut être supprimée et remplacée.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L’image est située dans le Masque des diapositives : Onglet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Affichage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Masque des diapositives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17" name="Google Shape;17;p2"/>
          <p:cNvSpPr txBox="1"/>
          <p:nvPr/>
        </p:nvSpPr>
        <p:spPr>
          <a:xfrm>
            <a:off x="12369075" y="1284393"/>
            <a:ext cx="28709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insérer une nouvelle image 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Insertion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Images</a:t>
            </a:r>
            <a:endParaRPr/>
          </a:p>
        </p:txBody>
      </p:sp>
      <p:sp>
        <p:nvSpPr>
          <p:cNvPr id="18" name="Google Shape;18;p2"/>
          <p:cNvSpPr txBox="1"/>
          <p:nvPr/>
        </p:nvSpPr>
        <p:spPr>
          <a:xfrm>
            <a:off x="12369075" y="2014788"/>
            <a:ext cx="28709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placer l’image à l’arrière-plan 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Accueil</a:t>
            </a:r>
            <a:r>
              <a:rPr lang="fr-FR" sz="1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Organiser</a:t>
            </a:r>
            <a:r>
              <a:rPr lang="fr-FR" sz="1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Arrière-plan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t 1 col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alibri"/>
              <a:buNone/>
              <a:defRPr sz="2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683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2" name="Google Shape;22;p3"/>
          <p:cNvCxnSpPr/>
          <p:nvPr/>
        </p:nvCxnSpPr>
        <p:spPr>
          <a:xfrm>
            <a:off x="838200" y="1511999"/>
            <a:ext cx="11353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1" type="secHead">
  <p:cSld name="SECTION_HEADER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838199" y="2130357"/>
            <a:ext cx="10515601" cy="3424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1"/>
          </p:nvPr>
        </p:nvSpPr>
        <p:spPr>
          <a:xfrm>
            <a:off x="838199" y="741355"/>
            <a:ext cx="10515601" cy="1034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cxnSp>
        <p:nvCxnSpPr>
          <p:cNvPr id="58" name="Google Shape;58;p8"/>
          <p:cNvCxnSpPr/>
          <p:nvPr/>
        </p:nvCxnSpPr>
        <p:spPr>
          <a:xfrm>
            <a:off x="838199" y="1935804"/>
            <a:ext cx="510567" cy="0"/>
          </a:xfrm>
          <a:prstGeom prst="straightConnector1">
            <a:avLst/>
          </a:prstGeom>
          <a:noFill/>
          <a:ln w="381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9" name="Google Shape;5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t 2 col 2">
  <p:cSld name="Txt 2 col 2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5181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5181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alibri"/>
              <a:buNone/>
              <a:defRPr sz="2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683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2"/>
          </p:nvPr>
        </p:nvSpPr>
        <p:spPr>
          <a:xfrm>
            <a:off x="6215063" y="0"/>
            <a:ext cx="5138737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3"/>
          </p:nvPr>
        </p:nvSpPr>
        <p:spPr>
          <a:xfrm>
            <a:off x="6215063" y="1511300"/>
            <a:ext cx="5138737" cy="466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alibri"/>
              <a:buNone/>
              <a:defRPr sz="2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683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9"/>
          <p:cNvCxnSpPr/>
          <p:nvPr/>
        </p:nvCxnSpPr>
        <p:spPr>
          <a:xfrm>
            <a:off x="838200" y="1511999"/>
            <a:ext cx="5181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0" name="Google Shape;70;p9"/>
          <p:cNvCxnSpPr/>
          <p:nvPr/>
        </p:nvCxnSpPr>
        <p:spPr>
          <a:xfrm>
            <a:off x="6215063" y="1511999"/>
            <a:ext cx="5181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1" name="Google Shape;7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1" type="secHead">
  <p:cSld name="SECTION_HEADER">
    <p:bg>
      <p:bgPr>
        <a:solidFill>
          <a:schemeClr val="dk2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>
            <a:spLocks noGrp="1"/>
          </p:cNvSpPr>
          <p:nvPr>
            <p:ph type="title"/>
          </p:nvPr>
        </p:nvSpPr>
        <p:spPr>
          <a:xfrm>
            <a:off x="838199" y="2130357"/>
            <a:ext cx="10515601" cy="3424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body" idx="1"/>
          </p:nvPr>
        </p:nvSpPr>
        <p:spPr>
          <a:xfrm>
            <a:off x="838199" y="741355"/>
            <a:ext cx="10515601" cy="1034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cxnSp>
        <p:nvCxnSpPr>
          <p:cNvPr id="85" name="Google Shape;85;p12"/>
          <p:cNvCxnSpPr/>
          <p:nvPr/>
        </p:nvCxnSpPr>
        <p:spPr>
          <a:xfrm>
            <a:off x="838199" y="1935804"/>
            <a:ext cx="510567" cy="0"/>
          </a:xfrm>
          <a:prstGeom prst="straightConnector1">
            <a:avLst/>
          </a:prstGeom>
          <a:noFill/>
          <a:ln w="381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6" name="Google Shape;8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6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D41ACCFB-E7EF-0406-CAA5-1D70936EF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>
            <a:extLst>
              <a:ext uri="{FF2B5EF4-FFF2-40B4-BE49-F238E27FC236}">
                <a16:creationId xmlns:a16="http://schemas.microsoft.com/office/drawing/2014/main" id="{B1B4F045-977E-AD2D-8B55-F93820B9E0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199" y="2130357"/>
            <a:ext cx="10515601" cy="3424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/>
          <a:p>
            <a:pPr algn="ctr"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6000" dirty="0">
                <a:latin typeface="Arial" charset="0"/>
                <a:ea typeface="Arial" charset="0"/>
                <a:cs typeface="Arial" charset="0"/>
              </a:rPr>
              <a:t>Merci pour votre écoute !</a:t>
            </a:r>
          </a:p>
        </p:txBody>
      </p:sp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38E9FBD6-E19D-A43C-211B-62BC1DCC13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741355"/>
            <a:ext cx="10515601" cy="1034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 fontScale="47500" lnSpcReduction="20000"/>
          </a:bodyPr>
          <a:lstStyle/>
          <a:p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Mercredi 4 février 2026</a:t>
            </a:r>
          </a:p>
          <a:p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Léonor </a:t>
            </a:r>
            <a:r>
              <a:rPr lang="fr-FR" sz="3600" b="0" dirty="0" err="1">
                <a:latin typeface="Arial" charset="0"/>
                <a:ea typeface="Arial" charset="0"/>
                <a:cs typeface="Arial" charset="0"/>
              </a:rPr>
              <a:t>Jandard</a:t>
            </a:r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 &amp; Eva Moffat </a:t>
            </a:r>
          </a:p>
          <a:p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Co-directrices du département d’AES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60AEF4D5-57BB-439B-222D-861A4E4C9C93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1" name="Google Shape;101;p14">
            <a:extLst>
              <a:ext uri="{FF2B5EF4-FFF2-40B4-BE49-F238E27FC236}">
                <a16:creationId xmlns:a16="http://schemas.microsoft.com/office/drawing/2014/main" id="{3E55CBBD-76E1-2FF4-1489-91F5B3B4BD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10</a:t>
            </a:fld>
            <a:endParaRPr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3216383-CADB-2006-9817-C22676D053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959" y="5554494"/>
            <a:ext cx="2146079" cy="45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6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838199" y="2130357"/>
            <a:ext cx="10515601" cy="3424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/>
          <a:p>
            <a:pPr algn="ctr">
              <a:lnSpc>
                <a:spcPct val="80000"/>
              </a:lnSpc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6000" dirty="0">
                <a:latin typeface="Arial" charset="0"/>
                <a:ea typeface="Arial" charset="0"/>
                <a:cs typeface="Arial" charset="0"/>
              </a:rPr>
              <a:t>Journées Portes Ouvertes : </a:t>
            </a:r>
            <a:br>
              <a:rPr lang="fr-FR" sz="6000" dirty="0">
                <a:latin typeface="Arial" charset="0"/>
                <a:ea typeface="Arial" charset="0"/>
                <a:cs typeface="Arial" charset="0"/>
              </a:rPr>
            </a:br>
            <a:r>
              <a:rPr lang="fr-FR" sz="60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fr-FR" sz="6000" dirty="0">
                <a:latin typeface="Arial" charset="0"/>
                <a:ea typeface="Arial" charset="0"/>
                <a:cs typeface="Arial" charset="0"/>
              </a:rPr>
            </a:br>
            <a:r>
              <a:rPr lang="fr-FR" sz="5000" dirty="0">
                <a:latin typeface="Arial" charset="0"/>
                <a:ea typeface="Arial" charset="0"/>
                <a:cs typeface="Arial" charset="0"/>
              </a:rPr>
              <a:t>Licence Administration Economique et Sociale (AES)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838198" y="581867"/>
            <a:ext cx="10515601" cy="1034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 fontScale="47500" lnSpcReduction="20000"/>
          </a:bodyPr>
          <a:lstStyle/>
          <a:p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Mercredi 4 février 2026</a:t>
            </a:r>
          </a:p>
          <a:p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Léonor </a:t>
            </a:r>
            <a:r>
              <a:rPr lang="fr-FR" sz="3600" b="0" dirty="0" err="1">
                <a:latin typeface="Arial" charset="0"/>
                <a:ea typeface="Arial" charset="0"/>
                <a:cs typeface="Arial" charset="0"/>
              </a:rPr>
              <a:t>Jandard</a:t>
            </a:r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 &amp; Eva Moffat </a:t>
            </a:r>
          </a:p>
          <a:p>
            <a:r>
              <a:rPr lang="fr-FR" sz="3600" b="0" dirty="0">
                <a:latin typeface="Arial" charset="0"/>
                <a:ea typeface="Arial" charset="0"/>
                <a:cs typeface="Arial" charset="0"/>
              </a:rPr>
              <a:t>Co-directrices du département d’AES</a:t>
            </a:r>
          </a:p>
        </p:txBody>
      </p:sp>
      <p:sp>
        <p:nvSpPr>
          <p:cNvPr id="99" name="Google Shape;9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1" name="Google Shape;10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2</a:t>
            </a:fld>
            <a:endParaRPr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571" y="5927225"/>
            <a:ext cx="2146079" cy="4591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Une licence pluridisciplinaire</a:t>
            </a:r>
          </a:p>
        </p:txBody>
      </p:sp>
      <p:sp>
        <p:nvSpPr>
          <p:cNvPr id="107" name="Google Shape;107;p15"/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4 types d’enseignement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Sciences économiques et de gestion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Droit </a:t>
            </a:r>
          </a:p>
          <a:p>
            <a:pPr marL="0" lvl="1" indent="0"/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Sciences humaines et sociales </a:t>
            </a:r>
            <a:r>
              <a:rPr lang="fr-FR" sz="2400"/>
              <a:t>: Histoire, Sociologie, Psychologie</a:t>
            </a:r>
            <a:endParaRPr lang="fr-FR" sz="2400" dirty="0"/>
          </a:p>
          <a:p>
            <a:pPr marL="457200" lvl="3" indent="0">
              <a:buNone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Langues</a:t>
            </a:r>
          </a:p>
        </p:txBody>
      </p:sp>
      <p:sp>
        <p:nvSpPr>
          <p:cNvPr id="108" name="Google Shape;10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2FE5E13C-CE17-0473-2B78-29B8050C8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570D4768-FD27-BE70-EC5D-4DE0A3D6F8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Une licence pluridisciplinaire</a:t>
            </a:r>
          </a:p>
        </p:txBody>
      </p:sp>
      <p:sp>
        <p:nvSpPr>
          <p:cNvPr id="107" name="Google Shape;107;p15">
            <a:extLst>
              <a:ext uri="{FF2B5EF4-FFF2-40B4-BE49-F238E27FC236}">
                <a16:creationId xmlns:a16="http://schemas.microsoft.com/office/drawing/2014/main" id="{315AE933-C20F-B9D3-9913-D34394FB47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Les débouchés</a:t>
            </a:r>
          </a:p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spécialités de master existantes à l’université et ailleurs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licences professionnelles de l’université (hôtellerie et restauration de luxe, gestion des associations, comptabilité)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Insertion professionnelle</a:t>
            </a:r>
          </a:p>
        </p:txBody>
      </p:sp>
      <p:sp>
        <p:nvSpPr>
          <p:cNvPr id="108" name="Google Shape;108;p15">
            <a:extLst>
              <a:ext uri="{FF2B5EF4-FFF2-40B4-BE49-F238E27FC236}">
                <a16:creationId xmlns:a16="http://schemas.microsoft.com/office/drawing/2014/main" id="{5E13F40E-2B13-E432-77C7-32EC20CF8319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>
            <a:extLst>
              <a:ext uri="{FF2B5EF4-FFF2-40B4-BE49-F238E27FC236}">
                <a16:creationId xmlns:a16="http://schemas.microsoft.com/office/drawing/2014/main" id="{00F4504D-C6DC-D8D6-28FB-F14A6944374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450F89F4-F371-2DDA-9F20-883299ECDF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093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E94BA356-78C4-0A19-39C5-EBA79C18C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D7898605-3929-3217-0A47-2ADBB1841F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L’organisation de la licence</a:t>
            </a:r>
          </a:p>
        </p:txBody>
      </p:sp>
      <p:sp>
        <p:nvSpPr>
          <p:cNvPr id="107" name="Google Shape;107;p15">
            <a:extLst>
              <a:ext uri="{FF2B5EF4-FFF2-40B4-BE49-F238E27FC236}">
                <a16:creationId xmlns:a16="http://schemas.microsoft.com/office/drawing/2014/main" id="{A81FA8D7-BA3E-78F8-DFF9-CE0621C924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Les 3 années de la licence</a:t>
            </a:r>
          </a:p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L1 : un programme commun à tous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L2 : choix de deux enseignements de spécialisation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L3 : spécialisation intégrale</a:t>
            </a:r>
          </a:p>
        </p:txBody>
      </p:sp>
      <p:sp>
        <p:nvSpPr>
          <p:cNvPr id="108" name="Google Shape;108;p15">
            <a:extLst>
              <a:ext uri="{FF2B5EF4-FFF2-40B4-BE49-F238E27FC236}">
                <a16:creationId xmlns:a16="http://schemas.microsoft.com/office/drawing/2014/main" id="{EBF8906D-4E03-F962-2862-16546D0899BE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>
            <a:extLst>
              <a:ext uri="{FF2B5EF4-FFF2-40B4-BE49-F238E27FC236}">
                <a16:creationId xmlns:a16="http://schemas.microsoft.com/office/drawing/2014/main" id="{3D5BA76E-5242-1266-DEE0-F14E7679B0A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DA703724-526F-B9DA-8244-48FDF3C559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4795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5D336242-CC44-B95A-630F-BD85521C4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21544279-6A63-2017-2A65-6454B2D351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L’organisation de la licence</a:t>
            </a:r>
          </a:p>
        </p:txBody>
      </p:sp>
      <p:sp>
        <p:nvSpPr>
          <p:cNvPr id="107" name="Google Shape;107;p15">
            <a:extLst>
              <a:ext uri="{FF2B5EF4-FFF2-40B4-BE49-F238E27FC236}">
                <a16:creationId xmlns:a16="http://schemas.microsoft.com/office/drawing/2014/main" id="{6812E89B-3E22-DE44-F334-2DE4FBA68E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 lnSpcReduction="10000"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4 parcours en L3</a:t>
            </a:r>
          </a:p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Parcours Préparation aux Concours des Écoles de Management (en partenariat avec le lycée Bessières)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Commerce international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Management des organisations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Ressources humaines</a:t>
            </a:r>
          </a:p>
        </p:txBody>
      </p:sp>
      <p:sp>
        <p:nvSpPr>
          <p:cNvPr id="108" name="Google Shape;108;p15">
            <a:extLst>
              <a:ext uri="{FF2B5EF4-FFF2-40B4-BE49-F238E27FC236}">
                <a16:creationId xmlns:a16="http://schemas.microsoft.com/office/drawing/2014/main" id="{F888A47F-3D22-D73E-7FBC-5391DA09958A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>
            <a:extLst>
              <a:ext uri="{FF2B5EF4-FFF2-40B4-BE49-F238E27FC236}">
                <a16:creationId xmlns:a16="http://schemas.microsoft.com/office/drawing/2014/main" id="{E1FCD855-B11C-2B82-5FE6-E4B9D8CA8C4B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D9524A54-EDC1-AAC1-A7F7-EB6F55F3F9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486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999AA4D3-3371-48CC-9EB6-B25A04503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D1B667C6-D866-FAF0-ED5A-32C9CD3730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Les enseignements</a:t>
            </a:r>
          </a:p>
        </p:txBody>
      </p:sp>
      <p:sp>
        <p:nvSpPr>
          <p:cNvPr id="107" name="Google Shape;107;p15">
            <a:extLst>
              <a:ext uri="{FF2B5EF4-FFF2-40B4-BE49-F238E27FC236}">
                <a16:creationId xmlns:a16="http://schemas.microsoft.com/office/drawing/2014/main" id="{4A4BD726-3A92-E5D3-FD57-B93BE33629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Les différents types d’enseignement</a:t>
            </a:r>
          </a:p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cours magistraux (CM)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travaux dirigés (TD)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cours d’ouverture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cours de </a:t>
            </a:r>
            <a:r>
              <a:rPr lang="fr-FR" sz="2400"/>
              <a:t>méthodologie numérique</a:t>
            </a: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cours et TD de pré-</a:t>
            </a:r>
            <a:r>
              <a:rPr lang="fr-FR" sz="2400" dirty="0" err="1"/>
              <a:t>professionalisation</a:t>
            </a:r>
            <a:endParaRPr lang="fr-FR" sz="2400" dirty="0"/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r-FR" sz="2400" dirty="0"/>
              <a:t>Les TD de langues étrangères</a:t>
            </a:r>
          </a:p>
        </p:txBody>
      </p:sp>
      <p:sp>
        <p:nvSpPr>
          <p:cNvPr id="108" name="Google Shape;108;p15">
            <a:extLst>
              <a:ext uri="{FF2B5EF4-FFF2-40B4-BE49-F238E27FC236}">
                <a16:creationId xmlns:a16="http://schemas.microsoft.com/office/drawing/2014/main" id="{62E128F7-D9D9-FF8C-11B6-4BE759D240CC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>
            <a:extLst>
              <a:ext uri="{FF2B5EF4-FFF2-40B4-BE49-F238E27FC236}">
                <a16:creationId xmlns:a16="http://schemas.microsoft.com/office/drawing/2014/main" id="{BB7D30B2-B340-B377-292C-9A440ABBE85B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70AA0DC2-11FD-C53B-40BA-7DBAB8ED9D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573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9B782C80-5789-9172-BDF1-5E2E4006A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CB6482E1-6C28-3D0C-7AB6-6C0C2B8819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Les enseignements</a:t>
            </a:r>
          </a:p>
        </p:txBody>
      </p:sp>
      <p:sp>
        <p:nvSpPr>
          <p:cNvPr id="107" name="Google Shape;107;p15">
            <a:extLst>
              <a:ext uri="{FF2B5EF4-FFF2-40B4-BE49-F238E27FC236}">
                <a16:creationId xmlns:a16="http://schemas.microsoft.com/office/drawing/2014/main" id="{8F9BCEB2-6BB3-E57F-74B5-F0C7D9084C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La première année d’AES : 1er semestre</a:t>
            </a:r>
          </a:p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lang="fr-FR" sz="2400" dirty="0"/>
          </a:p>
        </p:txBody>
      </p:sp>
      <p:sp>
        <p:nvSpPr>
          <p:cNvPr id="108" name="Google Shape;108;p15">
            <a:extLst>
              <a:ext uri="{FF2B5EF4-FFF2-40B4-BE49-F238E27FC236}">
                <a16:creationId xmlns:a16="http://schemas.microsoft.com/office/drawing/2014/main" id="{CAA986B1-9CAC-38D2-FF77-428F1830FE9E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>
            <a:extLst>
              <a:ext uri="{FF2B5EF4-FFF2-40B4-BE49-F238E27FC236}">
                <a16:creationId xmlns:a16="http://schemas.microsoft.com/office/drawing/2014/main" id="{A352E267-4840-8219-A6B7-5188090E203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CC8FC87A-3414-D577-CBE5-2D0AB7FB2CC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8</a:t>
            </a:fld>
            <a:endParaRPr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18FD233-242C-9136-BEFE-64C55EFDC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511617"/>
              </p:ext>
            </p:extLst>
          </p:nvPr>
        </p:nvGraphicFramePr>
        <p:xfrm>
          <a:off x="3036000" y="2442272"/>
          <a:ext cx="6120000" cy="3600004"/>
        </p:xfrm>
        <a:graphic>
          <a:graphicData uri="http://schemas.openxmlformats.org/drawingml/2006/table">
            <a:tbl>
              <a:tblPr/>
              <a:tblGrid>
                <a:gridCol w="6120000">
                  <a:extLst>
                    <a:ext uri="{9D8B030D-6E8A-4147-A177-3AD203B41FA5}">
                      <a16:colId xmlns:a16="http://schemas.microsoft.com/office/drawing/2014/main" val="4036382795"/>
                    </a:ext>
                  </a:extLst>
                </a:gridCol>
              </a:tblGrid>
              <a:tr h="2587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912151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Enseignements fondamentaux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087192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Introduction au droit 1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499423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Techniques quantitatives 1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291216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Analyse économique : consommation et production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645648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Sciences de gestion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776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Enseignements complémentaires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600187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Histoire du travail (France, 1830-1930)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095395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Psychologie sociale : personnes, groupes, interactions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271653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Compétences linguistiques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085711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Anglais S1 SSA </a:t>
                      </a:r>
                      <a:r>
                        <a:rPr lang="fr-FR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Choix LANSAD S1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419788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Compétences transversales et projets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250653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Méthodologie du travail universitaire 1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827204"/>
                  </a:ext>
                </a:extLst>
              </a:tr>
              <a:tr h="2570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Maîtrise du français écrit 1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565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66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854E8824-641D-7A68-6629-E9CF193A9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61135468-D593-2575-F799-598718AA0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1"/>
            <a:ext cx="105156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dirty="0"/>
              <a:t>Les enseignements</a:t>
            </a:r>
          </a:p>
        </p:txBody>
      </p:sp>
      <p:sp>
        <p:nvSpPr>
          <p:cNvPr id="107" name="Google Shape;107;p15">
            <a:extLst>
              <a:ext uri="{FF2B5EF4-FFF2-40B4-BE49-F238E27FC236}">
                <a16:creationId xmlns:a16="http://schemas.microsoft.com/office/drawing/2014/main" id="{1516B0EA-DF56-0BD1-F790-37AF973B5E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11999"/>
            <a:ext cx="10515600" cy="466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52000" rIns="0" bIns="45700" anchor="t" anchorCtr="0">
            <a:normAutofit/>
          </a:bodyPr>
          <a:lstStyle/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r>
              <a:rPr lang="fr-FR" sz="2400" dirty="0"/>
              <a:t>La première année d’AES : 2ème semestre</a:t>
            </a:r>
          </a:p>
          <a:p>
            <a:pPr marL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lang="fr-FR" sz="2400" dirty="0"/>
          </a:p>
        </p:txBody>
      </p:sp>
      <p:sp>
        <p:nvSpPr>
          <p:cNvPr id="108" name="Google Shape;108;p15">
            <a:extLst>
              <a:ext uri="{FF2B5EF4-FFF2-40B4-BE49-F238E27FC236}">
                <a16:creationId xmlns:a16="http://schemas.microsoft.com/office/drawing/2014/main" id="{3B1773F5-39AC-19BC-8142-2D87142CD373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04/02/2026</a:t>
            </a:r>
            <a:endParaRPr dirty="0"/>
          </a:p>
        </p:txBody>
      </p:sp>
      <p:sp>
        <p:nvSpPr>
          <p:cNvPr id="109" name="Google Shape;109;p15">
            <a:extLst>
              <a:ext uri="{FF2B5EF4-FFF2-40B4-BE49-F238E27FC236}">
                <a16:creationId xmlns:a16="http://schemas.microsoft.com/office/drawing/2014/main" id="{04C3F3E7-52FD-895D-08F0-9E0A759FB3A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Université Paris Nanterre</a:t>
            </a:r>
            <a:endParaRPr/>
          </a:p>
        </p:txBody>
      </p: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5AD5B2BA-C363-5ECA-24E4-D30C978F35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9</a:t>
            </a:fld>
            <a:endParaRPr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7474A980-EB5E-1B6E-1F94-1B95B79D5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87229"/>
              </p:ext>
            </p:extLst>
          </p:nvPr>
        </p:nvGraphicFramePr>
        <p:xfrm>
          <a:off x="3036000" y="2446433"/>
          <a:ext cx="6120000" cy="3600002"/>
        </p:xfrm>
        <a:graphic>
          <a:graphicData uri="http://schemas.openxmlformats.org/drawingml/2006/table">
            <a:tbl>
              <a:tblPr/>
              <a:tblGrid>
                <a:gridCol w="6120000">
                  <a:extLst>
                    <a:ext uri="{9D8B030D-6E8A-4147-A177-3AD203B41FA5}">
                      <a16:colId xmlns:a16="http://schemas.microsoft.com/office/drawing/2014/main" val="3441165842"/>
                    </a:ext>
                  </a:extLst>
                </a:gridCol>
              </a:tblGrid>
              <a:tr h="25714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146892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Enseignements fondamentaux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95882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Introduction au droit 2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03933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Analyse </a:t>
                      </a:r>
                      <a:r>
                        <a:rPr lang="fr-F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économique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marchés et concurrence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666114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Techniques quantitatives 2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932406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Comptabilité financière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991301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Enseignements complémentaires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819866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Sociologie : les inégalités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19673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Droit constitutionnel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469604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Compétences linguistiques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737490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Anglais S2 SSA </a:t>
                      </a:r>
                      <a:r>
                        <a:rPr lang="fr-FR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Choix LANSAD S2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3920141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UE Compétences transversales et projets</a:t>
                      </a:r>
                    </a:p>
                  </a:txBody>
                  <a:tcPr marL="1524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214283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Transitions écologiques 1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556750"/>
                  </a:ext>
                </a:extLst>
              </a:tr>
              <a:tr h="257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Méthodologie du travail universitaire 2</a:t>
                      </a:r>
                    </a:p>
                  </a:txBody>
                  <a:tcPr marL="22860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4747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3662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0-API-JPO">
      <a:dk1>
        <a:srgbClr val="000000"/>
      </a:dk1>
      <a:lt1>
        <a:srgbClr val="FFFFFF"/>
      </a:lt1>
      <a:dk2>
        <a:srgbClr val="E3806B"/>
      </a:dk2>
      <a:lt2>
        <a:srgbClr val="FFFFFF"/>
      </a:lt2>
      <a:accent1>
        <a:srgbClr val="FFF6A5"/>
      </a:accent1>
      <a:accent2>
        <a:srgbClr val="A1171D"/>
      </a:accent2>
      <a:accent3>
        <a:srgbClr val="E30613"/>
      </a:accent3>
      <a:accent4>
        <a:srgbClr val="5E5D5D"/>
      </a:accent4>
      <a:accent5>
        <a:srgbClr val="E30613"/>
      </a:accent5>
      <a:accent6>
        <a:srgbClr val="A1171D"/>
      </a:accent6>
      <a:hlink>
        <a:srgbClr val="0070C0"/>
      </a:hlink>
      <a:folHlink>
        <a:srgbClr val="9316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0-API-JPO">
      <a:dk1>
        <a:srgbClr val="000000"/>
      </a:dk1>
      <a:lt1>
        <a:srgbClr val="FFFFFF"/>
      </a:lt1>
      <a:dk2>
        <a:srgbClr val="E3806B"/>
      </a:dk2>
      <a:lt2>
        <a:srgbClr val="FFFFFF"/>
      </a:lt2>
      <a:accent1>
        <a:srgbClr val="FFF6A5"/>
      </a:accent1>
      <a:accent2>
        <a:srgbClr val="A1171D"/>
      </a:accent2>
      <a:accent3>
        <a:srgbClr val="E30613"/>
      </a:accent3>
      <a:accent4>
        <a:srgbClr val="5E5D5D"/>
      </a:accent4>
      <a:accent5>
        <a:srgbClr val="E30613"/>
      </a:accent5>
      <a:accent6>
        <a:srgbClr val="A1171D"/>
      </a:accent6>
      <a:hlink>
        <a:srgbClr val="0070C0"/>
      </a:hlink>
      <a:folHlink>
        <a:srgbClr val="9316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373</Words>
  <Application>Microsoft Office PowerPoint</Application>
  <PresentationFormat>Grand écran</PresentationFormat>
  <Paragraphs>110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Averta</vt:lpstr>
      <vt:lpstr>Calibri</vt:lpstr>
      <vt:lpstr>Thème Office</vt:lpstr>
      <vt:lpstr>Thème Office</vt:lpstr>
      <vt:lpstr>Présentation PowerPoint</vt:lpstr>
      <vt:lpstr>Journées Portes Ouvertes :   Licence Administration Economique et Sociale (AES)</vt:lpstr>
      <vt:lpstr>Une licence pluridisciplinaire</vt:lpstr>
      <vt:lpstr>Une licence pluridisciplinaire</vt:lpstr>
      <vt:lpstr>L’organisation de la licence</vt:lpstr>
      <vt:lpstr>L’organisation de la licence</vt:lpstr>
      <vt:lpstr>Les enseignements</vt:lpstr>
      <vt:lpstr>Les enseignements</vt:lpstr>
      <vt:lpstr>Les enseignements</vt:lpstr>
      <vt:lpstr>Merci pour votre écoute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 franco Celine</dc:creator>
  <cp:lastModifiedBy>Del franco Celine</cp:lastModifiedBy>
  <cp:revision>8</cp:revision>
  <dcterms:modified xsi:type="dcterms:W3CDTF">2026-02-04T15:34:46Z</dcterms:modified>
</cp:coreProperties>
</file>