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3"/>
  </p:notesMasterIdLst>
  <p:sldIdLst>
    <p:sldId id="256" r:id="rId2"/>
    <p:sldId id="292" r:id="rId3"/>
    <p:sldId id="257" r:id="rId4"/>
    <p:sldId id="285" r:id="rId5"/>
    <p:sldId id="262" r:id="rId6"/>
    <p:sldId id="284" r:id="rId7"/>
    <p:sldId id="311" r:id="rId8"/>
    <p:sldId id="297" r:id="rId9"/>
    <p:sldId id="302" r:id="rId10"/>
    <p:sldId id="295" r:id="rId11"/>
    <p:sldId id="298" r:id="rId12"/>
    <p:sldId id="303" r:id="rId13"/>
    <p:sldId id="299" r:id="rId14"/>
    <p:sldId id="258" r:id="rId15"/>
    <p:sldId id="259" r:id="rId16"/>
    <p:sldId id="310" r:id="rId17"/>
    <p:sldId id="308" r:id="rId18"/>
    <p:sldId id="309" r:id="rId19"/>
    <p:sldId id="261" r:id="rId20"/>
    <p:sldId id="287" r:id="rId21"/>
    <p:sldId id="260" r:id="rId22"/>
    <p:sldId id="293" r:id="rId23"/>
    <p:sldId id="288" r:id="rId24"/>
    <p:sldId id="290" r:id="rId25"/>
    <p:sldId id="304" r:id="rId26"/>
    <p:sldId id="305" r:id="rId27"/>
    <p:sldId id="306" r:id="rId28"/>
    <p:sldId id="307" r:id="rId29"/>
    <p:sldId id="318" r:id="rId30"/>
    <p:sldId id="316" r:id="rId31"/>
    <p:sldId id="319" r:id="rId32"/>
    <p:sldId id="312" r:id="rId33"/>
    <p:sldId id="313" r:id="rId34"/>
    <p:sldId id="314" r:id="rId35"/>
    <p:sldId id="294" r:id="rId36"/>
    <p:sldId id="320" r:id="rId37"/>
    <p:sldId id="321" r:id="rId38"/>
    <p:sldId id="322" r:id="rId39"/>
    <p:sldId id="323" r:id="rId40"/>
    <p:sldId id="324" r:id="rId41"/>
    <p:sldId id="325"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9" autoAdjust="0"/>
    <p:restoredTop sz="93169" autoAdjust="0"/>
  </p:normalViewPr>
  <p:slideViewPr>
    <p:cSldViewPr snapToGrid="0">
      <p:cViewPr varScale="1">
        <p:scale>
          <a:sx n="61" d="100"/>
          <a:sy n="61" d="100"/>
        </p:scale>
        <p:origin x="144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6AA408-045D-4ABB-A117-44E6C76C016E}" type="datetimeFigureOut">
              <a:rPr lang="fr-FR" smtClean="0"/>
              <a:t>08/09/2023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42A163-33F6-4821-B3C5-8D6E322932C3}" type="slidenum">
              <a:rPr lang="fr-FR" smtClean="0"/>
              <a:t>‹N°›</a:t>
            </a:fld>
            <a:endParaRPr lang="fr-FR"/>
          </a:p>
        </p:txBody>
      </p:sp>
    </p:spTree>
    <p:extLst>
      <p:ext uri="{BB962C8B-B14F-4D97-AF65-F5344CB8AC3E}">
        <p14:creationId xmlns:p14="http://schemas.microsoft.com/office/powerpoint/2010/main" val="13178494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F42A163-33F6-4821-B3C5-8D6E322932C3}" type="slidenum">
              <a:rPr lang="fr-FR" smtClean="0"/>
              <a:t>3</a:t>
            </a:fld>
            <a:endParaRPr lang="fr-FR"/>
          </a:p>
        </p:txBody>
      </p:sp>
    </p:spTree>
    <p:extLst>
      <p:ext uri="{BB962C8B-B14F-4D97-AF65-F5344CB8AC3E}">
        <p14:creationId xmlns:p14="http://schemas.microsoft.com/office/powerpoint/2010/main" val="10104186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F42A163-33F6-4821-B3C5-8D6E322932C3}" type="slidenum">
              <a:rPr lang="fr-FR" smtClean="0"/>
              <a:t>12</a:t>
            </a:fld>
            <a:endParaRPr lang="fr-FR"/>
          </a:p>
        </p:txBody>
      </p:sp>
    </p:spTree>
    <p:extLst>
      <p:ext uri="{BB962C8B-B14F-4D97-AF65-F5344CB8AC3E}">
        <p14:creationId xmlns:p14="http://schemas.microsoft.com/office/powerpoint/2010/main" val="33632860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F42A163-33F6-4821-B3C5-8D6E322932C3}" type="slidenum">
              <a:rPr lang="fr-FR" smtClean="0"/>
              <a:t>13</a:t>
            </a:fld>
            <a:endParaRPr lang="fr-FR"/>
          </a:p>
        </p:txBody>
      </p:sp>
    </p:spTree>
    <p:extLst>
      <p:ext uri="{BB962C8B-B14F-4D97-AF65-F5344CB8AC3E}">
        <p14:creationId xmlns:p14="http://schemas.microsoft.com/office/powerpoint/2010/main" val="34757324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a:t>Modifiez le style du titre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6302718E-9F21-4218-AAF1-91B35654B11D}" type="datetimeFigureOut">
              <a:rPr lang="fr-FR" smtClean="0"/>
              <a:t>08/09/2023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BDFDAE-8775-4494-891D-1F25709FDCFF}" type="slidenum">
              <a:rPr lang="fr-FR" smtClean="0"/>
              <a:t>‹N°›</a:t>
            </a:fld>
            <a:endParaRPr lang="fr-F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5420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302718E-9F21-4218-AAF1-91B35654B11D}" type="datetimeFigureOut">
              <a:rPr lang="fr-FR" smtClean="0"/>
              <a:t>08/09/2023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4075760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302718E-9F21-4218-AAF1-91B35654B11D}" type="datetimeFigureOut">
              <a:rPr lang="fr-FR" smtClean="0"/>
              <a:t>08/09/2023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709215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302718E-9F21-4218-AAF1-91B35654B11D}" type="datetimeFigureOut">
              <a:rPr lang="fr-FR" smtClean="0"/>
              <a:t>08/09/2023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3130969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a:t>Modifiez le style du titre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6302718E-9F21-4218-AAF1-91B35654B11D}" type="datetimeFigureOut">
              <a:rPr lang="fr-FR" smtClean="0"/>
              <a:t>08/09/2023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BDFDAE-8775-4494-891D-1F25709FDCFF}" type="slidenum">
              <a:rPr lang="fr-FR" smtClean="0"/>
              <a:t>‹N°›</a:t>
            </a:fld>
            <a:endParaRPr lang="fr-F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6958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r-FR"/>
              <a:t>Modifiez le style du titre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6302718E-9F21-4218-AAF1-91B35654B11D}" type="datetimeFigureOut">
              <a:rPr lang="fr-FR" smtClean="0"/>
              <a:t>08/09/2023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1322557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fr-FR"/>
              <a:t>Modifiez le style du titre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097280" y="2582334"/>
            <a:ext cx="4937760" cy="33782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17920" y="2582334"/>
            <a:ext cx="4937760" cy="33782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6302718E-9F21-4218-AAF1-91B35654B11D}" type="datetimeFigureOut">
              <a:rPr lang="fr-FR" smtClean="0"/>
              <a:t>08/09/2023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1590898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6302718E-9F21-4218-AAF1-91B35654B11D}" type="datetimeFigureOut">
              <a:rPr lang="fr-FR" smtClean="0"/>
              <a:t>08/09/2023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885262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302718E-9F21-4218-AAF1-91B35654B11D}" type="datetimeFigureOut">
              <a:rPr lang="fr-FR" smtClean="0"/>
              <a:t>08/09/2023</a:t>
            </a:fld>
            <a:endParaRPr lang="fr-F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fr-FR"/>
          </a:p>
        </p:txBody>
      </p:sp>
      <p:sp>
        <p:nvSpPr>
          <p:cNvPr id="9" name="Slide Number Placeholder 8"/>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311832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fr-FR"/>
              <a:t>Modifiez le style du titre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302718E-9F21-4218-AAF1-91B35654B11D}" type="datetimeFigureOut">
              <a:rPr lang="fr-FR" smtClean="0"/>
              <a:t>08/09/2023</a:t>
            </a:fld>
            <a:endParaRPr lang="fr-F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fr-F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FBDFDAE-8775-4494-891D-1F25709FDCFF}" type="slidenum">
              <a:rPr lang="fr-FR" smtClean="0"/>
              <a:t>‹N°›</a:t>
            </a:fld>
            <a:endParaRPr lang="fr-FR"/>
          </a:p>
        </p:txBody>
      </p:sp>
    </p:spTree>
    <p:extLst>
      <p:ext uri="{BB962C8B-B14F-4D97-AF65-F5344CB8AC3E}">
        <p14:creationId xmlns:p14="http://schemas.microsoft.com/office/powerpoint/2010/main" val="853259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6302718E-9F21-4218-AAF1-91B35654B11D}" type="datetimeFigureOut">
              <a:rPr lang="fr-FR" smtClean="0"/>
              <a:t>08/09/2023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2848907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302718E-9F21-4218-AAF1-91B35654B11D}" type="datetimeFigureOut">
              <a:rPr lang="fr-FR" smtClean="0"/>
              <a:t>08/09/2023</a:t>
            </a:fld>
            <a:endParaRPr lang="fr-F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fr-F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FBDFDAE-8775-4494-891D-1F25709FDCFF}" type="slidenum">
              <a:rPr lang="fr-FR" smtClean="0"/>
              <a:t>‹N°›</a:t>
            </a:fld>
            <a:endParaRPr lang="fr-F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580471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formations.parisnanterre.fr/"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dri.parisnanterre.fr/spel/" TargetMode="External"/><Relationship Id="rId2" Type="http://schemas.openxmlformats.org/officeDocument/2006/relationships/hyperlink" Target="https://portail.parisnanterre.fr/"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7.xml.rels><?xml version="1.0" encoding="UTF-8" standalone="yes"?>
<Relationships xmlns="http://schemas.openxmlformats.org/package/2006/relationships"><Relationship Id="rId3" Type="http://schemas.openxmlformats.org/officeDocument/2006/relationships/hyperlink" Target="https://reseaupro.parisnanterre.fr/" TargetMode="External"/><Relationship Id="rId2" Type="http://schemas.openxmlformats.org/officeDocument/2006/relationships/hyperlink" Target="https://scuioip.parisnanterre.fr/" TargetMode="Externa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https://scuioip.parisnanterre.fr/accueil-sha"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suaps.parisnanterre.fr/" TargetMode="External"/><Relationship Id="rId2" Type="http://schemas.openxmlformats.org/officeDocument/2006/relationships/hyperlink" Target="https://international.parisnanterre.fr/" TargetMode="Externa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https://culture.parisnanterre.fr/"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ufr-ssa.parisnanterre.fr/"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CA69A8-C629-4CD0-80DB-F035EFA62E05}"/>
              </a:ext>
            </a:extLst>
          </p:cNvPr>
          <p:cNvSpPr>
            <a:spLocks noGrp="1"/>
          </p:cNvSpPr>
          <p:nvPr>
            <p:ph type="ctrTitle"/>
          </p:nvPr>
        </p:nvSpPr>
        <p:spPr/>
        <p:txBody>
          <a:bodyPr/>
          <a:lstStyle/>
          <a:p>
            <a:r>
              <a:rPr lang="fr-FR" dirty="0"/>
              <a:t>Réunion d’accueil L1</a:t>
            </a:r>
            <a:br>
              <a:rPr lang="fr-FR" dirty="0"/>
            </a:br>
            <a:r>
              <a:rPr lang="fr-FR" dirty="0"/>
              <a:t>2023-2024</a:t>
            </a:r>
          </a:p>
        </p:txBody>
      </p:sp>
      <p:sp>
        <p:nvSpPr>
          <p:cNvPr id="3" name="Sous-titre 2">
            <a:extLst>
              <a:ext uri="{FF2B5EF4-FFF2-40B4-BE49-F238E27FC236}">
                <a16:creationId xmlns:a16="http://schemas.microsoft.com/office/drawing/2014/main" id="{DF42B261-E1B0-4C23-90C4-81151B67F94C}"/>
              </a:ext>
            </a:extLst>
          </p:cNvPr>
          <p:cNvSpPr>
            <a:spLocks noGrp="1"/>
          </p:cNvSpPr>
          <p:nvPr>
            <p:ph type="subTitle" idx="1"/>
          </p:nvPr>
        </p:nvSpPr>
        <p:spPr/>
        <p:txBody>
          <a:bodyPr>
            <a:normAutofit/>
          </a:bodyPr>
          <a:lstStyle/>
          <a:p>
            <a:r>
              <a:rPr lang="fr-FR" sz="3600" dirty="0"/>
              <a:t>UFR Sciences Sociales et Administration</a:t>
            </a:r>
          </a:p>
        </p:txBody>
      </p:sp>
      <p:pic>
        <p:nvPicPr>
          <p:cNvPr id="4" name="Image 3">
            <a:extLst>
              <a:ext uri="{FF2B5EF4-FFF2-40B4-BE49-F238E27FC236}">
                <a16:creationId xmlns:a16="http://schemas.microsoft.com/office/drawing/2014/main" id="{F8C1305D-7DAA-464C-B33E-1EB2E759F3CA}"/>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418695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
        <p:nvSpPr>
          <p:cNvPr id="17" name="Rectangle 16">
            <a:extLst>
              <a:ext uri="{FF2B5EF4-FFF2-40B4-BE49-F238E27FC236}">
                <a16:creationId xmlns:a16="http://schemas.microsoft.com/office/drawing/2014/main" id="{105702F3-A921-6EB9-F624-48FB12F02C64}"/>
              </a:ext>
            </a:extLst>
          </p:cNvPr>
          <p:cNvSpPr/>
          <p:nvPr/>
        </p:nvSpPr>
        <p:spPr>
          <a:xfrm>
            <a:off x="813515" y="1161513"/>
            <a:ext cx="10476964" cy="9272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Espace réservé du contenu 11">
            <a:extLst>
              <a:ext uri="{FF2B5EF4-FFF2-40B4-BE49-F238E27FC236}">
                <a16:creationId xmlns:a16="http://schemas.microsoft.com/office/drawing/2014/main" id="{70BF901E-6D0A-B89C-B0E6-487975C9DF3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556885" y="115974"/>
            <a:ext cx="7078231" cy="6184634"/>
          </a:xfrm>
        </p:spPr>
      </p:pic>
      <p:sp>
        <p:nvSpPr>
          <p:cNvPr id="18" name="Rectangle 17">
            <a:extLst>
              <a:ext uri="{FF2B5EF4-FFF2-40B4-BE49-F238E27FC236}">
                <a16:creationId xmlns:a16="http://schemas.microsoft.com/office/drawing/2014/main" id="{2CBF6B37-1008-7C97-632A-8DA55122A09A}"/>
              </a:ext>
            </a:extLst>
          </p:cNvPr>
          <p:cNvSpPr/>
          <p:nvPr/>
        </p:nvSpPr>
        <p:spPr>
          <a:xfrm>
            <a:off x="3825025" y="3181082"/>
            <a:ext cx="798490" cy="1004552"/>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a:extLst>
              <a:ext uri="{FF2B5EF4-FFF2-40B4-BE49-F238E27FC236}">
                <a16:creationId xmlns:a16="http://schemas.microsoft.com/office/drawing/2014/main" id="{0F95F65B-76A6-42C6-53CD-63DE9C914E7E}"/>
              </a:ext>
            </a:extLst>
          </p:cNvPr>
          <p:cNvSpPr txBox="1"/>
          <p:nvPr/>
        </p:nvSpPr>
        <p:spPr>
          <a:xfrm>
            <a:off x="991674" y="1783724"/>
            <a:ext cx="1912513" cy="923330"/>
          </a:xfrm>
          <a:prstGeom prst="rect">
            <a:avLst/>
          </a:prstGeom>
          <a:noFill/>
        </p:spPr>
        <p:txBody>
          <a:bodyPr wrap="square" rtlCol="0">
            <a:spAutoFit/>
          </a:bodyPr>
          <a:lstStyle/>
          <a:p>
            <a:r>
              <a:rPr lang="fr-FR" dirty="0">
                <a:solidFill>
                  <a:schemeClr val="accent2"/>
                </a:solidFill>
              </a:rPr>
              <a:t>Lieux principaux d’enseignement de l’UFR SSA</a:t>
            </a:r>
          </a:p>
        </p:txBody>
      </p:sp>
      <p:cxnSp>
        <p:nvCxnSpPr>
          <p:cNvPr id="21" name="Connecteur droit avec flèche 20">
            <a:extLst>
              <a:ext uri="{FF2B5EF4-FFF2-40B4-BE49-F238E27FC236}">
                <a16:creationId xmlns:a16="http://schemas.microsoft.com/office/drawing/2014/main" id="{46B22A93-5536-519A-446C-E4864F6F0E28}"/>
              </a:ext>
            </a:extLst>
          </p:cNvPr>
          <p:cNvCxnSpPr>
            <a:cxnSpLocks/>
          </p:cNvCxnSpPr>
          <p:nvPr/>
        </p:nvCxnSpPr>
        <p:spPr>
          <a:xfrm>
            <a:off x="2620851" y="2543577"/>
            <a:ext cx="1146219" cy="637505"/>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60451DC8-E8C8-4CFD-41AA-479FB3ABE327}"/>
              </a:ext>
            </a:extLst>
          </p:cNvPr>
          <p:cNvSpPr/>
          <p:nvPr/>
        </p:nvSpPr>
        <p:spPr>
          <a:xfrm>
            <a:off x="4913289" y="4243588"/>
            <a:ext cx="2157211" cy="425003"/>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Rectangle 24">
            <a:extLst>
              <a:ext uri="{FF2B5EF4-FFF2-40B4-BE49-F238E27FC236}">
                <a16:creationId xmlns:a16="http://schemas.microsoft.com/office/drawing/2014/main" id="{783AAEC7-3C21-9D69-FE83-1D0E9663909D}"/>
              </a:ext>
            </a:extLst>
          </p:cNvPr>
          <p:cNvSpPr/>
          <p:nvPr/>
        </p:nvSpPr>
        <p:spPr>
          <a:xfrm>
            <a:off x="6593983" y="1972919"/>
            <a:ext cx="708338" cy="425003"/>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ZoneTexte 25">
            <a:extLst>
              <a:ext uri="{FF2B5EF4-FFF2-40B4-BE49-F238E27FC236}">
                <a16:creationId xmlns:a16="http://schemas.microsoft.com/office/drawing/2014/main" id="{6CCFE9FA-B84D-8DEC-CBEB-846BBBD32126}"/>
              </a:ext>
            </a:extLst>
          </p:cNvPr>
          <p:cNvSpPr txBox="1"/>
          <p:nvPr/>
        </p:nvSpPr>
        <p:spPr>
          <a:xfrm>
            <a:off x="991673" y="3994424"/>
            <a:ext cx="1912513" cy="646331"/>
          </a:xfrm>
          <a:prstGeom prst="rect">
            <a:avLst/>
          </a:prstGeom>
          <a:noFill/>
        </p:spPr>
        <p:txBody>
          <a:bodyPr wrap="square" rtlCol="0">
            <a:spAutoFit/>
          </a:bodyPr>
          <a:lstStyle/>
          <a:p>
            <a:r>
              <a:rPr lang="fr-FR" dirty="0">
                <a:solidFill>
                  <a:schemeClr val="accent6"/>
                </a:solidFill>
              </a:rPr>
              <a:t>Autres lieux d’enseignement</a:t>
            </a:r>
          </a:p>
        </p:txBody>
      </p:sp>
      <p:sp>
        <p:nvSpPr>
          <p:cNvPr id="27" name="Rectangle 26">
            <a:extLst>
              <a:ext uri="{FF2B5EF4-FFF2-40B4-BE49-F238E27FC236}">
                <a16:creationId xmlns:a16="http://schemas.microsoft.com/office/drawing/2014/main" id="{4D488704-2F94-4968-75E3-BAF37F726196}"/>
              </a:ext>
            </a:extLst>
          </p:cNvPr>
          <p:cNvSpPr/>
          <p:nvPr/>
        </p:nvSpPr>
        <p:spPr>
          <a:xfrm>
            <a:off x="3939216" y="1839365"/>
            <a:ext cx="643943" cy="1294966"/>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9" name="Connecteur droit avec flèche 28">
            <a:extLst>
              <a:ext uri="{FF2B5EF4-FFF2-40B4-BE49-F238E27FC236}">
                <a16:creationId xmlns:a16="http://schemas.microsoft.com/office/drawing/2014/main" id="{8910AFB1-CD4E-4FA4-14B8-B899D428A50D}"/>
              </a:ext>
            </a:extLst>
          </p:cNvPr>
          <p:cNvCxnSpPr>
            <a:cxnSpLocks/>
          </p:cNvCxnSpPr>
          <p:nvPr/>
        </p:nvCxnSpPr>
        <p:spPr>
          <a:xfrm flipV="1">
            <a:off x="2620851" y="2397922"/>
            <a:ext cx="3928056" cy="29746"/>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7940CE45-8ED9-962B-76B9-C0555CE3C8D6}"/>
              </a:ext>
            </a:extLst>
          </p:cNvPr>
          <p:cNvSpPr/>
          <p:nvPr/>
        </p:nvSpPr>
        <p:spPr>
          <a:xfrm>
            <a:off x="5499279" y="1783724"/>
            <a:ext cx="1004552" cy="498290"/>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Rectangle 31">
            <a:extLst>
              <a:ext uri="{FF2B5EF4-FFF2-40B4-BE49-F238E27FC236}">
                <a16:creationId xmlns:a16="http://schemas.microsoft.com/office/drawing/2014/main" id="{F3ED37F6-5B1B-89D3-56F0-4754D01A4A9F}"/>
              </a:ext>
            </a:extLst>
          </p:cNvPr>
          <p:cNvSpPr/>
          <p:nvPr/>
        </p:nvSpPr>
        <p:spPr>
          <a:xfrm>
            <a:off x="7431110" y="4053571"/>
            <a:ext cx="637504" cy="528035"/>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Rectangle 32">
            <a:extLst>
              <a:ext uri="{FF2B5EF4-FFF2-40B4-BE49-F238E27FC236}">
                <a16:creationId xmlns:a16="http://schemas.microsoft.com/office/drawing/2014/main" id="{7B75B13C-4FD8-4851-EE90-C8A3FE15B0C3}"/>
              </a:ext>
            </a:extLst>
          </p:cNvPr>
          <p:cNvSpPr/>
          <p:nvPr/>
        </p:nvSpPr>
        <p:spPr>
          <a:xfrm>
            <a:off x="6858001" y="4897137"/>
            <a:ext cx="637503" cy="528035"/>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accent6"/>
              </a:solidFill>
            </a:endParaRPr>
          </a:p>
        </p:txBody>
      </p:sp>
    </p:spTree>
    <p:extLst>
      <p:ext uri="{BB962C8B-B14F-4D97-AF65-F5344CB8AC3E}">
        <p14:creationId xmlns:p14="http://schemas.microsoft.com/office/powerpoint/2010/main" val="35161920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locaux de l’UFR SSA</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dirty="0"/>
              <a:t>L’UFR SSA dispose de différents locaux pour assurer ses activités :</a:t>
            </a:r>
          </a:p>
          <a:p>
            <a:pPr lvl="1"/>
            <a:r>
              <a:rPr lang="fr-FR" dirty="0"/>
              <a:t>Des </a:t>
            </a:r>
            <a:r>
              <a:rPr lang="fr-FR" b="1" dirty="0"/>
              <a:t>amphithéâtres</a:t>
            </a:r>
            <a:r>
              <a:rPr lang="fr-FR" dirty="0"/>
              <a:t> et des </a:t>
            </a:r>
            <a:r>
              <a:rPr lang="fr-FR" b="1" dirty="0"/>
              <a:t>salles de cours</a:t>
            </a:r>
            <a:r>
              <a:rPr lang="fr-FR" dirty="0"/>
              <a:t>, répartis principalement entre les bâtiments Lefebvre (D), Rouch (DD), </a:t>
            </a:r>
            <a:r>
              <a:rPr lang="fr-FR" dirty="0" err="1"/>
              <a:t>Ramnoux</a:t>
            </a:r>
            <a:r>
              <a:rPr lang="fr-FR" dirty="0"/>
              <a:t> (E) et Ephémère 2 (N)</a:t>
            </a:r>
          </a:p>
          <a:p>
            <a:pPr lvl="1"/>
            <a:r>
              <a:rPr lang="fr-FR" dirty="0"/>
              <a:t>Des </a:t>
            </a:r>
            <a:r>
              <a:rPr lang="fr-FR" b="1" dirty="0"/>
              <a:t>bureaux pour les enseignants-chercheurs et enseignants</a:t>
            </a:r>
            <a:r>
              <a:rPr lang="fr-FR" dirty="0"/>
              <a:t>, y compris les bureaux des directions de département, répartis entre les 4 étages du bâtiment Lefebvre et le 1</a:t>
            </a:r>
            <a:r>
              <a:rPr lang="fr-FR" baseline="30000" dirty="0"/>
              <a:t>e</a:t>
            </a:r>
            <a:r>
              <a:rPr lang="fr-FR" dirty="0"/>
              <a:t> étage du bâtiment </a:t>
            </a:r>
            <a:r>
              <a:rPr lang="fr-FR" dirty="0" err="1"/>
              <a:t>Ramnoux</a:t>
            </a:r>
            <a:endParaRPr lang="fr-FR" dirty="0"/>
          </a:p>
          <a:p>
            <a:pPr lvl="1"/>
            <a:r>
              <a:rPr lang="fr-FR" dirty="0"/>
              <a:t>Des </a:t>
            </a:r>
            <a:r>
              <a:rPr lang="fr-FR" b="1" dirty="0"/>
              <a:t>bureaux pour le personnel administratif</a:t>
            </a:r>
            <a:r>
              <a:rPr lang="fr-FR" dirty="0"/>
              <a:t>, tous localisés au premier et au deuxième étages du bâtiment Lefebvre</a:t>
            </a:r>
          </a:p>
          <a:p>
            <a:pPr lvl="1"/>
            <a:r>
              <a:rPr lang="fr-FR" dirty="0"/>
              <a:t>Quatre </a:t>
            </a:r>
            <a:r>
              <a:rPr lang="fr-FR" b="1" dirty="0"/>
              <a:t>bibliothèques d’UFR</a:t>
            </a:r>
            <a:r>
              <a:rPr lang="fr-FR" dirty="0"/>
              <a:t>, localisées dans les bâtiments Lefebvre, Rouch et </a:t>
            </a:r>
            <a:r>
              <a:rPr lang="fr-FR" dirty="0" err="1"/>
              <a:t>Ramnoux</a:t>
            </a:r>
            <a:r>
              <a:rPr lang="fr-FR" dirty="0"/>
              <a:t>, et correspondant aux disciplines enseignées dans l’UFR</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5573597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B406B3A9-9566-471E-B89B-C0857AB4976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
        <p:nvSpPr>
          <p:cNvPr id="17" name="Rectangle 16">
            <a:extLst>
              <a:ext uri="{FF2B5EF4-FFF2-40B4-BE49-F238E27FC236}">
                <a16:creationId xmlns:a16="http://schemas.microsoft.com/office/drawing/2014/main" id="{105702F3-A921-6EB9-F624-48FB12F02C64}"/>
              </a:ext>
            </a:extLst>
          </p:cNvPr>
          <p:cNvSpPr/>
          <p:nvPr/>
        </p:nvSpPr>
        <p:spPr>
          <a:xfrm>
            <a:off x="813515" y="1161513"/>
            <a:ext cx="10476964" cy="9272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Espace réservé du contenu 11">
            <a:extLst>
              <a:ext uri="{FF2B5EF4-FFF2-40B4-BE49-F238E27FC236}">
                <a16:creationId xmlns:a16="http://schemas.microsoft.com/office/drawing/2014/main" id="{70BF901E-6D0A-B89C-B0E6-487975C9DF39}"/>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556885" y="115974"/>
            <a:ext cx="7078231" cy="6184634"/>
          </a:xfrm>
        </p:spPr>
      </p:pic>
      <p:sp>
        <p:nvSpPr>
          <p:cNvPr id="18" name="Rectangle 17">
            <a:extLst>
              <a:ext uri="{FF2B5EF4-FFF2-40B4-BE49-F238E27FC236}">
                <a16:creationId xmlns:a16="http://schemas.microsoft.com/office/drawing/2014/main" id="{2CBF6B37-1008-7C97-632A-8DA55122A09A}"/>
              </a:ext>
            </a:extLst>
          </p:cNvPr>
          <p:cNvSpPr/>
          <p:nvPr/>
        </p:nvSpPr>
        <p:spPr>
          <a:xfrm>
            <a:off x="3825025" y="3181082"/>
            <a:ext cx="758134" cy="637505"/>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a:extLst>
              <a:ext uri="{FF2B5EF4-FFF2-40B4-BE49-F238E27FC236}">
                <a16:creationId xmlns:a16="http://schemas.microsoft.com/office/drawing/2014/main" id="{0F95F65B-76A6-42C6-53CD-63DE9C914E7E}"/>
              </a:ext>
            </a:extLst>
          </p:cNvPr>
          <p:cNvSpPr txBox="1"/>
          <p:nvPr/>
        </p:nvSpPr>
        <p:spPr>
          <a:xfrm>
            <a:off x="46305" y="300392"/>
            <a:ext cx="2539128" cy="5632311"/>
          </a:xfrm>
          <a:prstGeom prst="rect">
            <a:avLst/>
          </a:prstGeom>
          <a:noFill/>
        </p:spPr>
        <p:txBody>
          <a:bodyPr wrap="square" rtlCol="0">
            <a:spAutoFit/>
          </a:bodyPr>
          <a:lstStyle/>
          <a:p>
            <a:r>
              <a:rPr lang="fr-FR" dirty="0">
                <a:solidFill>
                  <a:schemeClr val="accent2"/>
                </a:solidFill>
              </a:rPr>
              <a:t>Les bibliothèques de l’UFR SSA :</a:t>
            </a:r>
          </a:p>
          <a:p>
            <a:pPr marL="285750" indent="-285750">
              <a:buFont typeface="Courier New" panose="02070309020205020404" pitchFamily="49" charset="0"/>
              <a:buChar char="o"/>
            </a:pPr>
            <a:r>
              <a:rPr lang="fr-FR" dirty="0">
                <a:solidFill>
                  <a:schemeClr val="accent1"/>
                </a:solidFill>
              </a:rPr>
              <a:t>AES : 1</a:t>
            </a:r>
            <a:r>
              <a:rPr lang="fr-FR" baseline="30000" dirty="0">
                <a:solidFill>
                  <a:schemeClr val="accent1"/>
                </a:solidFill>
              </a:rPr>
              <a:t>e</a:t>
            </a:r>
            <a:r>
              <a:rPr lang="fr-FR" dirty="0">
                <a:solidFill>
                  <a:schemeClr val="accent1"/>
                </a:solidFill>
              </a:rPr>
              <a:t> étage du bâtiment Rouch, salle DD 103-104</a:t>
            </a:r>
          </a:p>
          <a:p>
            <a:pPr marL="285750" indent="-285750">
              <a:buFont typeface="Courier New" panose="02070309020205020404" pitchFamily="49" charset="0"/>
              <a:buChar char="o"/>
            </a:pPr>
            <a:r>
              <a:rPr lang="fr-FR" dirty="0">
                <a:solidFill>
                  <a:schemeClr val="accent1"/>
                </a:solidFill>
              </a:rPr>
              <a:t>Aménagement et Urbanisme : 4</a:t>
            </a:r>
            <a:r>
              <a:rPr lang="fr-FR" baseline="30000" dirty="0">
                <a:solidFill>
                  <a:schemeClr val="accent1"/>
                </a:solidFill>
              </a:rPr>
              <a:t>e</a:t>
            </a:r>
            <a:r>
              <a:rPr lang="fr-FR" dirty="0">
                <a:solidFill>
                  <a:schemeClr val="accent1"/>
                </a:solidFill>
              </a:rPr>
              <a:t> étage du bâtiment Lefebvre, salle D 412</a:t>
            </a:r>
          </a:p>
          <a:p>
            <a:pPr marL="285750" indent="-285750">
              <a:buFont typeface="Courier New" panose="02070309020205020404" pitchFamily="49" charset="0"/>
              <a:buChar char="o"/>
            </a:pPr>
            <a:r>
              <a:rPr lang="fr-FR" dirty="0">
                <a:solidFill>
                  <a:schemeClr val="accent1"/>
                </a:solidFill>
              </a:rPr>
              <a:t>Histoire et Histoire de l’Art : rez-de-chaussée entre le bâtiment Lefebvre et le bâtiment </a:t>
            </a:r>
            <a:r>
              <a:rPr lang="fr-FR" dirty="0" err="1">
                <a:solidFill>
                  <a:schemeClr val="accent1"/>
                </a:solidFill>
              </a:rPr>
              <a:t>Ramnoux</a:t>
            </a:r>
            <a:endParaRPr lang="fr-FR" dirty="0">
              <a:solidFill>
                <a:schemeClr val="accent1"/>
              </a:solidFill>
            </a:endParaRPr>
          </a:p>
          <a:p>
            <a:pPr marL="285750" indent="-285750">
              <a:buFont typeface="Courier New" panose="02070309020205020404" pitchFamily="49" charset="0"/>
              <a:buChar char="o"/>
            </a:pPr>
            <a:r>
              <a:rPr lang="fr-FR" dirty="0">
                <a:solidFill>
                  <a:schemeClr val="accent1"/>
                </a:solidFill>
              </a:rPr>
              <a:t>Géographie : 4</a:t>
            </a:r>
            <a:r>
              <a:rPr lang="fr-FR" baseline="30000" dirty="0">
                <a:solidFill>
                  <a:schemeClr val="accent1"/>
                </a:solidFill>
              </a:rPr>
              <a:t>e</a:t>
            </a:r>
            <a:r>
              <a:rPr lang="fr-FR" dirty="0">
                <a:solidFill>
                  <a:schemeClr val="accent1"/>
                </a:solidFill>
              </a:rPr>
              <a:t> étage du bâtiment Lefebvre, salle D 410</a:t>
            </a:r>
          </a:p>
          <a:p>
            <a:pPr marL="285750" indent="-285750">
              <a:buFont typeface="Courier New" panose="02070309020205020404" pitchFamily="49" charset="0"/>
              <a:buChar char="o"/>
            </a:pPr>
            <a:r>
              <a:rPr lang="fr-FR" dirty="0">
                <a:solidFill>
                  <a:schemeClr val="accent1"/>
                </a:solidFill>
              </a:rPr>
              <a:t>Sociologie : 1</a:t>
            </a:r>
            <a:r>
              <a:rPr lang="fr-FR" baseline="30000" dirty="0">
                <a:solidFill>
                  <a:schemeClr val="accent1"/>
                </a:solidFill>
              </a:rPr>
              <a:t>e</a:t>
            </a:r>
            <a:r>
              <a:rPr lang="fr-FR" dirty="0">
                <a:solidFill>
                  <a:schemeClr val="accent1"/>
                </a:solidFill>
              </a:rPr>
              <a:t> étage du bâtiment Rouch, salle DD 103-104</a:t>
            </a:r>
          </a:p>
        </p:txBody>
      </p:sp>
      <p:cxnSp>
        <p:nvCxnSpPr>
          <p:cNvPr id="21" name="Connecteur droit avec flèche 20">
            <a:extLst>
              <a:ext uri="{FF2B5EF4-FFF2-40B4-BE49-F238E27FC236}">
                <a16:creationId xmlns:a16="http://schemas.microsoft.com/office/drawing/2014/main" id="{46B22A93-5536-519A-446C-E4864F6F0E28}"/>
              </a:ext>
            </a:extLst>
          </p:cNvPr>
          <p:cNvCxnSpPr>
            <a:cxnSpLocks/>
          </p:cNvCxnSpPr>
          <p:nvPr/>
        </p:nvCxnSpPr>
        <p:spPr>
          <a:xfrm>
            <a:off x="2685245" y="2486816"/>
            <a:ext cx="1081825" cy="694266"/>
          </a:xfrm>
          <a:prstGeom prst="straightConnector1">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8530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B406B3A9-9566-471E-B89B-C0857AB4976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
        <p:nvSpPr>
          <p:cNvPr id="17" name="Rectangle 16">
            <a:extLst>
              <a:ext uri="{FF2B5EF4-FFF2-40B4-BE49-F238E27FC236}">
                <a16:creationId xmlns:a16="http://schemas.microsoft.com/office/drawing/2014/main" id="{105702F3-A921-6EB9-F624-48FB12F02C64}"/>
              </a:ext>
            </a:extLst>
          </p:cNvPr>
          <p:cNvSpPr/>
          <p:nvPr/>
        </p:nvSpPr>
        <p:spPr>
          <a:xfrm>
            <a:off x="813515" y="1161513"/>
            <a:ext cx="10476964" cy="9272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Espace réservé du contenu 11">
            <a:extLst>
              <a:ext uri="{FF2B5EF4-FFF2-40B4-BE49-F238E27FC236}">
                <a16:creationId xmlns:a16="http://schemas.microsoft.com/office/drawing/2014/main" id="{70BF901E-6D0A-B89C-B0E6-487975C9DF39}"/>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556885" y="115974"/>
            <a:ext cx="7078231" cy="6184634"/>
          </a:xfrm>
        </p:spPr>
      </p:pic>
      <p:sp>
        <p:nvSpPr>
          <p:cNvPr id="18" name="Rectangle 17">
            <a:extLst>
              <a:ext uri="{FF2B5EF4-FFF2-40B4-BE49-F238E27FC236}">
                <a16:creationId xmlns:a16="http://schemas.microsoft.com/office/drawing/2014/main" id="{2CBF6B37-1008-7C97-632A-8DA55122A09A}"/>
              </a:ext>
            </a:extLst>
          </p:cNvPr>
          <p:cNvSpPr/>
          <p:nvPr/>
        </p:nvSpPr>
        <p:spPr>
          <a:xfrm>
            <a:off x="3825025" y="3181082"/>
            <a:ext cx="758134" cy="637505"/>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a:extLst>
              <a:ext uri="{FF2B5EF4-FFF2-40B4-BE49-F238E27FC236}">
                <a16:creationId xmlns:a16="http://schemas.microsoft.com/office/drawing/2014/main" id="{0F95F65B-76A6-42C6-53CD-63DE9C914E7E}"/>
              </a:ext>
            </a:extLst>
          </p:cNvPr>
          <p:cNvSpPr txBox="1"/>
          <p:nvPr/>
        </p:nvSpPr>
        <p:spPr>
          <a:xfrm>
            <a:off x="46305" y="300392"/>
            <a:ext cx="2539128" cy="5632311"/>
          </a:xfrm>
          <a:prstGeom prst="rect">
            <a:avLst/>
          </a:prstGeom>
          <a:noFill/>
        </p:spPr>
        <p:txBody>
          <a:bodyPr wrap="square" rtlCol="0">
            <a:spAutoFit/>
          </a:bodyPr>
          <a:lstStyle/>
          <a:p>
            <a:r>
              <a:rPr lang="fr-FR" dirty="0">
                <a:solidFill>
                  <a:schemeClr val="accent2"/>
                </a:solidFill>
              </a:rPr>
              <a:t>Les bibliothèques de l’UFR SSA :</a:t>
            </a:r>
          </a:p>
          <a:p>
            <a:pPr marL="285750" indent="-285750">
              <a:buFont typeface="Courier New" panose="02070309020205020404" pitchFamily="49" charset="0"/>
              <a:buChar char="o"/>
            </a:pPr>
            <a:r>
              <a:rPr lang="fr-FR" dirty="0">
                <a:solidFill>
                  <a:schemeClr val="accent1"/>
                </a:solidFill>
              </a:rPr>
              <a:t>AES : 1</a:t>
            </a:r>
            <a:r>
              <a:rPr lang="fr-FR" baseline="30000" dirty="0">
                <a:solidFill>
                  <a:schemeClr val="accent1"/>
                </a:solidFill>
              </a:rPr>
              <a:t>e</a:t>
            </a:r>
            <a:r>
              <a:rPr lang="fr-FR" dirty="0">
                <a:solidFill>
                  <a:schemeClr val="accent1"/>
                </a:solidFill>
              </a:rPr>
              <a:t> étage du bâtiment Rouch, salle DD 103-104</a:t>
            </a:r>
          </a:p>
          <a:p>
            <a:pPr marL="285750" indent="-285750">
              <a:buFont typeface="Courier New" panose="02070309020205020404" pitchFamily="49" charset="0"/>
              <a:buChar char="o"/>
            </a:pPr>
            <a:r>
              <a:rPr lang="fr-FR" dirty="0">
                <a:solidFill>
                  <a:schemeClr val="accent1"/>
                </a:solidFill>
              </a:rPr>
              <a:t>Aménagement et Urbanisme : 4</a:t>
            </a:r>
            <a:r>
              <a:rPr lang="fr-FR" baseline="30000" dirty="0">
                <a:solidFill>
                  <a:schemeClr val="accent1"/>
                </a:solidFill>
              </a:rPr>
              <a:t>e</a:t>
            </a:r>
            <a:r>
              <a:rPr lang="fr-FR" dirty="0">
                <a:solidFill>
                  <a:schemeClr val="accent1"/>
                </a:solidFill>
              </a:rPr>
              <a:t> étage du bâtiment Lefebvre, salle D 412</a:t>
            </a:r>
          </a:p>
          <a:p>
            <a:pPr marL="285750" indent="-285750">
              <a:buFont typeface="Courier New" panose="02070309020205020404" pitchFamily="49" charset="0"/>
              <a:buChar char="o"/>
            </a:pPr>
            <a:r>
              <a:rPr lang="fr-FR" dirty="0">
                <a:solidFill>
                  <a:schemeClr val="accent1"/>
                </a:solidFill>
              </a:rPr>
              <a:t>Histoire et Histoire de l’Art : rez-de-chaussée entre le bâtiment Lefebvre et le bâtiment </a:t>
            </a:r>
            <a:r>
              <a:rPr lang="fr-FR" dirty="0" err="1">
                <a:solidFill>
                  <a:schemeClr val="accent1"/>
                </a:solidFill>
              </a:rPr>
              <a:t>Ramnoux</a:t>
            </a:r>
            <a:endParaRPr lang="fr-FR" dirty="0">
              <a:solidFill>
                <a:schemeClr val="accent1"/>
              </a:solidFill>
            </a:endParaRPr>
          </a:p>
          <a:p>
            <a:pPr marL="285750" indent="-285750">
              <a:buFont typeface="Courier New" panose="02070309020205020404" pitchFamily="49" charset="0"/>
              <a:buChar char="o"/>
            </a:pPr>
            <a:r>
              <a:rPr lang="fr-FR" dirty="0">
                <a:solidFill>
                  <a:schemeClr val="accent1"/>
                </a:solidFill>
              </a:rPr>
              <a:t>Géographie : 4</a:t>
            </a:r>
            <a:r>
              <a:rPr lang="fr-FR" baseline="30000" dirty="0">
                <a:solidFill>
                  <a:schemeClr val="accent1"/>
                </a:solidFill>
              </a:rPr>
              <a:t>e</a:t>
            </a:r>
            <a:r>
              <a:rPr lang="fr-FR" dirty="0">
                <a:solidFill>
                  <a:schemeClr val="accent1"/>
                </a:solidFill>
              </a:rPr>
              <a:t> étage du bâtiment Lefebvre, salle D 410</a:t>
            </a:r>
          </a:p>
          <a:p>
            <a:pPr marL="285750" indent="-285750">
              <a:buFont typeface="Courier New" panose="02070309020205020404" pitchFamily="49" charset="0"/>
              <a:buChar char="o"/>
            </a:pPr>
            <a:r>
              <a:rPr lang="fr-FR" dirty="0">
                <a:solidFill>
                  <a:schemeClr val="accent1"/>
                </a:solidFill>
              </a:rPr>
              <a:t>Sociologie : 1</a:t>
            </a:r>
            <a:r>
              <a:rPr lang="fr-FR" baseline="30000" dirty="0">
                <a:solidFill>
                  <a:schemeClr val="accent1"/>
                </a:solidFill>
              </a:rPr>
              <a:t>e</a:t>
            </a:r>
            <a:r>
              <a:rPr lang="fr-FR" dirty="0">
                <a:solidFill>
                  <a:schemeClr val="accent1"/>
                </a:solidFill>
              </a:rPr>
              <a:t> étage du bâtiment Rouch, salle DD 103-104</a:t>
            </a:r>
          </a:p>
        </p:txBody>
      </p:sp>
      <p:cxnSp>
        <p:nvCxnSpPr>
          <p:cNvPr id="21" name="Connecteur droit avec flèche 20">
            <a:extLst>
              <a:ext uri="{FF2B5EF4-FFF2-40B4-BE49-F238E27FC236}">
                <a16:creationId xmlns:a16="http://schemas.microsoft.com/office/drawing/2014/main" id="{46B22A93-5536-519A-446C-E4864F6F0E28}"/>
              </a:ext>
            </a:extLst>
          </p:cNvPr>
          <p:cNvCxnSpPr>
            <a:cxnSpLocks/>
          </p:cNvCxnSpPr>
          <p:nvPr/>
        </p:nvCxnSpPr>
        <p:spPr>
          <a:xfrm>
            <a:off x="2685245" y="2486816"/>
            <a:ext cx="1081825" cy="694266"/>
          </a:xfrm>
          <a:prstGeom prst="straightConnector1">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26" name="ZoneTexte 25">
            <a:extLst>
              <a:ext uri="{FF2B5EF4-FFF2-40B4-BE49-F238E27FC236}">
                <a16:creationId xmlns:a16="http://schemas.microsoft.com/office/drawing/2014/main" id="{6CCFE9FA-B84D-8DEC-CBEB-846BBBD32126}"/>
              </a:ext>
            </a:extLst>
          </p:cNvPr>
          <p:cNvSpPr txBox="1"/>
          <p:nvPr/>
        </p:nvSpPr>
        <p:spPr>
          <a:xfrm>
            <a:off x="9536377" y="1840485"/>
            <a:ext cx="1912513" cy="646331"/>
          </a:xfrm>
          <a:prstGeom prst="rect">
            <a:avLst/>
          </a:prstGeom>
          <a:noFill/>
        </p:spPr>
        <p:txBody>
          <a:bodyPr wrap="square" rtlCol="0">
            <a:spAutoFit/>
          </a:bodyPr>
          <a:lstStyle/>
          <a:p>
            <a:r>
              <a:rPr lang="fr-FR" dirty="0">
                <a:solidFill>
                  <a:schemeClr val="accent6"/>
                </a:solidFill>
              </a:rPr>
              <a:t>La Bibliothèque Universitaire</a:t>
            </a:r>
          </a:p>
        </p:txBody>
      </p:sp>
      <p:cxnSp>
        <p:nvCxnSpPr>
          <p:cNvPr id="7" name="Connecteur droit avec flèche 6">
            <a:extLst>
              <a:ext uri="{FF2B5EF4-FFF2-40B4-BE49-F238E27FC236}">
                <a16:creationId xmlns:a16="http://schemas.microsoft.com/office/drawing/2014/main" id="{CF5F5346-795A-937E-6396-DC2B351F9D86}"/>
              </a:ext>
            </a:extLst>
          </p:cNvPr>
          <p:cNvCxnSpPr>
            <a:cxnSpLocks/>
          </p:cNvCxnSpPr>
          <p:nvPr/>
        </p:nvCxnSpPr>
        <p:spPr>
          <a:xfrm flipH="1">
            <a:off x="8153400" y="2192056"/>
            <a:ext cx="1353355" cy="545892"/>
          </a:xfrm>
          <a:prstGeom prst="straightConnector1">
            <a:avLst/>
          </a:prstGeom>
          <a:ln>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229BECDD-6D9A-6A71-2896-C3C3EAF00EB3}"/>
              </a:ext>
            </a:extLst>
          </p:cNvPr>
          <p:cNvSpPr/>
          <p:nvPr/>
        </p:nvSpPr>
        <p:spPr>
          <a:xfrm>
            <a:off x="7281502" y="2331080"/>
            <a:ext cx="842276" cy="849997"/>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314723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L’organisation des formations de l’UFR</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4"/>
            <a:ext cx="10058400" cy="4505190"/>
          </a:xfrm>
        </p:spPr>
        <p:txBody>
          <a:bodyPr>
            <a:normAutofit/>
          </a:bodyPr>
          <a:lstStyle/>
          <a:p>
            <a:r>
              <a:rPr lang="fr-FR" dirty="0"/>
              <a:t>Sont impliqués dans votre formation :</a:t>
            </a:r>
          </a:p>
          <a:p>
            <a:pPr lvl="1"/>
            <a:r>
              <a:rPr lang="fr-FR" dirty="0"/>
              <a:t>Une </a:t>
            </a:r>
            <a:r>
              <a:rPr lang="fr-FR" b="1" dirty="0"/>
              <a:t>équipe responsable de formation</a:t>
            </a:r>
            <a:r>
              <a:rPr lang="fr-FR" dirty="0"/>
              <a:t> qui coordonne l’</a:t>
            </a:r>
            <a:r>
              <a:rPr lang="fr-FR" b="1" dirty="0"/>
              <a:t>équipe pédagogique</a:t>
            </a:r>
            <a:r>
              <a:rPr lang="fr-FR" dirty="0"/>
              <a:t> et veille à la mise en œuvre du </a:t>
            </a:r>
            <a:r>
              <a:rPr lang="fr-FR" b="1" dirty="0"/>
              <a:t>livret pédagogique</a:t>
            </a:r>
            <a:endParaRPr lang="fr-FR" dirty="0"/>
          </a:p>
          <a:p>
            <a:pPr lvl="1"/>
            <a:r>
              <a:rPr lang="fr-FR" dirty="0"/>
              <a:t>Un </a:t>
            </a:r>
            <a:r>
              <a:rPr lang="fr-FR" b="1" dirty="0"/>
              <a:t>directeur d’études</a:t>
            </a:r>
            <a:r>
              <a:rPr lang="fr-FR" dirty="0"/>
              <a:t> encadrant votre groupe de TD </a:t>
            </a:r>
            <a:endParaRPr lang="fr-FR" b="1" dirty="0"/>
          </a:p>
          <a:p>
            <a:pPr lvl="1"/>
            <a:r>
              <a:rPr lang="fr-FR" dirty="0"/>
              <a:t>Un </a:t>
            </a:r>
            <a:r>
              <a:rPr lang="fr-FR" b="1" dirty="0"/>
              <a:t>secrétariat pédagogique</a:t>
            </a:r>
            <a:r>
              <a:rPr lang="fr-FR" dirty="0"/>
              <a:t> qui vous accueille et gère votre dossier administratif (inscription pédagogique, notes, etc.)</a:t>
            </a:r>
          </a:p>
          <a:p>
            <a:pPr lvl="1"/>
            <a:r>
              <a:rPr lang="fr-FR" dirty="0"/>
              <a:t>Des </a:t>
            </a:r>
            <a:r>
              <a:rPr lang="fr-FR" b="1" dirty="0"/>
              <a:t>enseignants-chercheurs, enseignants, chercheurs et intervenants extérieurs</a:t>
            </a:r>
            <a:r>
              <a:rPr lang="fr-FR" dirty="0"/>
              <a:t> qui dispensent des enseignements et évaluent votre travail</a:t>
            </a:r>
          </a:p>
          <a:p>
            <a:pPr lvl="1"/>
            <a:r>
              <a:rPr lang="fr-FR" dirty="0"/>
              <a:t>Un </a:t>
            </a:r>
            <a:r>
              <a:rPr lang="fr-FR" b="1" dirty="0"/>
              <a:t>jury d’examens</a:t>
            </a:r>
            <a:r>
              <a:rPr lang="fr-FR" dirty="0"/>
              <a:t>, nommé par le président de l’université, qui délibère sur l’ensemble des notes à chaque fin de semestre, et sur la validation de l’année ou du diplôme, dans le respect des règles de l’université indiquées dans les modalités de contrôle des connaissances et des compétences (M3C)</a:t>
            </a:r>
          </a:p>
          <a:p>
            <a:pPr lvl="1"/>
            <a:r>
              <a:rPr lang="fr-FR" dirty="0"/>
              <a:t>Un </a:t>
            </a:r>
            <a:r>
              <a:rPr lang="fr-FR" b="1" dirty="0"/>
              <a:t>conseil de perfectionnement</a:t>
            </a:r>
            <a:r>
              <a:rPr lang="fr-FR" dirty="0"/>
              <a:t>, comprenant entre autres des étudiants et anciens étudiants de votre formation, qui veille à l’amélioration continue de la formation</a:t>
            </a:r>
          </a:p>
          <a:p>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2900129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 livret pédagogique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4"/>
            <a:ext cx="10058400" cy="4023360"/>
          </a:xfrm>
        </p:spPr>
        <p:txBody>
          <a:bodyPr>
            <a:normAutofit/>
          </a:bodyPr>
          <a:lstStyle/>
          <a:p>
            <a:r>
              <a:rPr lang="fr-FR" dirty="0"/>
              <a:t>Sur le site de l’UFR est mis à votre disposition le </a:t>
            </a:r>
            <a:r>
              <a:rPr lang="fr-FR" b="1" dirty="0"/>
              <a:t>livret pédagogique</a:t>
            </a:r>
            <a:r>
              <a:rPr lang="fr-FR" dirty="0"/>
              <a:t> de votre formation.</a:t>
            </a:r>
          </a:p>
          <a:p>
            <a:r>
              <a:rPr lang="fr-FR" dirty="0"/>
              <a:t>Vous trouverez dans ce </a:t>
            </a:r>
            <a:r>
              <a:rPr lang="fr-FR" b="1" dirty="0"/>
              <a:t>livret pédagogique</a:t>
            </a:r>
            <a:r>
              <a:rPr lang="fr-FR" dirty="0"/>
              <a:t> :</a:t>
            </a:r>
          </a:p>
          <a:p>
            <a:pPr lvl="1"/>
            <a:r>
              <a:rPr lang="fr-FR" dirty="0"/>
              <a:t>La </a:t>
            </a:r>
            <a:r>
              <a:rPr lang="fr-FR" b="1" dirty="0"/>
              <a:t>maquette</a:t>
            </a:r>
            <a:r>
              <a:rPr lang="fr-FR" dirty="0"/>
              <a:t> de votre formation, c’est-à-dire l’ensemble des enseignements dispensés au cours des trois années de licence</a:t>
            </a:r>
          </a:p>
          <a:p>
            <a:pPr lvl="1"/>
            <a:r>
              <a:rPr lang="fr-FR" dirty="0"/>
              <a:t>Un </a:t>
            </a:r>
            <a:r>
              <a:rPr lang="fr-FR" b="1" dirty="0"/>
              <a:t>descriptif</a:t>
            </a:r>
            <a:r>
              <a:rPr lang="fr-FR" dirty="0"/>
              <a:t> des enseignements de votre formation</a:t>
            </a:r>
          </a:p>
          <a:p>
            <a:pPr lvl="1"/>
            <a:r>
              <a:rPr lang="fr-FR" dirty="0"/>
              <a:t>Les </a:t>
            </a:r>
            <a:r>
              <a:rPr lang="fr-FR" b="1" dirty="0"/>
              <a:t>modalités de contrôle des connaissances et des compétences</a:t>
            </a:r>
            <a:r>
              <a:rPr lang="fr-FR" dirty="0"/>
              <a:t> (M3C) pour chaque enseignement de votre formation</a:t>
            </a:r>
          </a:p>
          <a:p>
            <a:r>
              <a:rPr lang="fr-FR" dirty="0"/>
              <a:t>Une version en ligne interactive du livret pédagogique de chaque formation est disponible sur le site : </a:t>
            </a:r>
            <a:r>
              <a:rPr lang="fr-FR" dirty="0">
                <a:hlinkClick r:id="rId2"/>
              </a:rPr>
              <a:t>https://formations.parisnanterre.fr/</a:t>
            </a:r>
            <a:r>
              <a:rPr lang="fr-FR" dirty="0"/>
              <a:t> </a:t>
            </a:r>
          </a:p>
          <a:p>
            <a:r>
              <a:rPr lang="fr-FR" dirty="0"/>
              <a:t>Pour le second semestre, et surtout en L2 et L3, il est recommandé d’en prendre connaissance avant de procéder à l’inscription pédagogique afin de choisir les enseignements à choix les mieux adaptés à votre projet d’études ou professionnel</a:t>
            </a:r>
          </a:p>
        </p:txBody>
      </p:sp>
      <p:pic>
        <p:nvPicPr>
          <p:cNvPr id="4" name="Image 3">
            <a:extLst>
              <a:ext uri="{FF2B5EF4-FFF2-40B4-BE49-F238E27FC236}">
                <a16:creationId xmlns:a16="http://schemas.microsoft.com/office/drawing/2014/main" id="{B406B3A9-9566-471E-B89B-C0857AB4976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40537472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La maquette de votre formation</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4"/>
            <a:ext cx="10058400" cy="4023360"/>
          </a:xfrm>
        </p:spPr>
        <p:txBody>
          <a:bodyPr>
            <a:normAutofit lnSpcReduction="10000"/>
          </a:bodyPr>
          <a:lstStyle/>
          <a:p>
            <a:r>
              <a:rPr lang="fr-FR" dirty="0"/>
              <a:t>La maquette de votre formation organise et structure les différents cours que vous suivez à chaque semestre (que l’on appelle les </a:t>
            </a:r>
            <a:r>
              <a:rPr lang="fr-FR" b="1" dirty="0"/>
              <a:t>Eléments Constitutifs ou EC</a:t>
            </a:r>
            <a:r>
              <a:rPr lang="fr-FR" dirty="0"/>
              <a:t>) en différents blocs (qu’on appelle les </a:t>
            </a:r>
            <a:r>
              <a:rPr lang="fr-FR" b="1" dirty="0"/>
              <a:t>Unités d’Enseignement ou UE</a:t>
            </a:r>
            <a:r>
              <a:rPr lang="fr-FR" dirty="0"/>
              <a:t>), au nombre de cinq par semestre :</a:t>
            </a:r>
          </a:p>
          <a:p>
            <a:pPr lvl="1"/>
            <a:r>
              <a:rPr lang="fr-FR" dirty="0"/>
              <a:t>L’UE « Enseignements fondamentaux » regroupe les cours communs à l’ensemble des étudiants d’une formation, quelle que soit leur spécialité (ce qu’on appelle également le « tronc commun »)</a:t>
            </a:r>
          </a:p>
          <a:p>
            <a:pPr lvl="1"/>
            <a:r>
              <a:rPr lang="fr-FR" dirty="0"/>
              <a:t>L’UE « Enseignements complémentaires » permet à chaque étudiant de personnaliser son parcours, en faisant un choix (obligatoire) entre différents cours proposés, qui viennent compléter les enseignements fondamentaux de la formation</a:t>
            </a:r>
          </a:p>
          <a:p>
            <a:pPr lvl="1"/>
            <a:r>
              <a:rPr lang="fr-FR" dirty="0"/>
              <a:t>L’UE « Compétences linguistiques » permet à chaque étudiant de suivre des cours dans </a:t>
            </a:r>
            <a:r>
              <a:rPr lang="fr-FR" b="1" dirty="0"/>
              <a:t>une seule langue vivante</a:t>
            </a:r>
            <a:r>
              <a:rPr lang="fr-FR" dirty="0"/>
              <a:t> parmi les 8 proposées (Allemand, Anglais, Arabe, Chinois, Espagnol, Italien, Portugais, Russe)</a:t>
            </a:r>
          </a:p>
          <a:p>
            <a:pPr lvl="1"/>
            <a:r>
              <a:rPr lang="fr-FR" dirty="0"/>
              <a:t>L’UE « Projets et expériences de l’étudiant » vise à donner à chaque étudiant l’opportunité de construire son projet professionnel, à travers par exemple des stages courts à partir de la L2</a:t>
            </a:r>
          </a:p>
          <a:p>
            <a:pPr lvl="1"/>
            <a:r>
              <a:rPr lang="fr-FR" dirty="0"/>
              <a:t>L’UE « Compétences transversales » regroupe des cours et des modules médiatisés communs à l’ensemble des formations de l’Université, notamment Grands Repères en L1</a:t>
            </a:r>
          </a:p>
          <a:p>
            <a:pPr lvl="1"/>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2185246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normAutofit fontScale="90000"/>
          </a:bodyPr>
          <a:lstStyle/>
          <a:p>
            <a:r>
              <a:rPr lang="fr-FR" dirty="0"/>
              <a:t>Les modalités de contrôle des connaissances et des compétences (M3C) et les examens</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4"/>
            <a:ext cx="10058400" cy="4023360"/>
          </a:xfrm>
        </p:spPr>
        <p:txBody>
          <a:bodyPr>
            <a:normAutofit/>
          </a:bodyPr>
          <a:lstStyle/>
          <a:p>
            <a:r>
              <a:rPr lang="fr-FR" dirty="0"/>
              <a:t>Les modalités de contrôle des connaissances et des compétences (M3C) sont définies d’abord au niveau de l’Université toute entière, en particulier concernant les règles de validation d’un semestre ou d’une année (comme le </a:t>
            </a:r>
            <a:r>
              <a:rPr lang="fr-FR" b="1" dirty="0"/>
              <a:t>principe de la double moyenne</a:t>
            </a:r>
            <a:r>
              <a:rPr lang="fr-FR" dirty="0"/>
              <a:t>), ainsi que les règles de compensation entre les éléments constitutifs (EC) des unités d’enseignement (UE) de chaque semestre</a:t>
            </a:r>
          </a:p>
          <a:p>
            <a:r>
              <a:rPr lang="fr-FR" dirty="0"/>
              <a:t>Les M3C générales de l’Université sont complétées par des règles spécifiques à chaque EC, qui sont présentes dans le livret pédagogique de la formation et qui précisent la manière dont l’EC est évalué (devoir sur table, devoir maison, oral, etc.)</a:t>
            </a:r>
          </a:p>
          <a:p>
            <a:r>
              <a:rPr lang="fr-FR" dirty="0"/>
              <a:t>L’UFR est en charge de l’organisation des examens de votre formation, qui est réalisée par la responsable des examens, Mme Alexandra </a:t>
            </a:r>
            <a:r>
              <a:rPr lang="fr-FR" dirty="0" err="1"/>
              <a:t>Defrémont</a:t>
            </a:r>
            <a:r>
              <a:rPr lang="fr-FR" dirty="0"/>
              <a:t> (bâtiment Lefebvre, bureau D 203)</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11411306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normAutofit fontScale="90000"/>
          </a:bodyPr>
          <a:lstStyle/>
          <a:p>
            <a:r>
              <a:rPr lang="fr-FR" dirty="0"/>
              <a:t>Les modalités de contrôle des connaissances et des compétences (M3C) et les examens</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4"/>
            <a:ext cx="10058400" cy="4023360"/>
          </a:xfrm>
        </p:spPr>
        <p:txBody>
          <a:bodyPr>
            <a:normAutofit/>
          </a:bodyPr>
          <a:lstStyle/>
          <a:p>
            <a:r>
              <a:rPr lang="fr-FR" dirty="0"/>
              <a:t>L’évaluation des connaissances et des compétences peut être organisée selon deux modalités :</a:t>
            </a:r>
          </a:p>
          <a:p>
            <a:pPr lvl="1"/>
            <a:r>
              <a:rPr lang="fr-FR" dirty="0"/>
              <a:t>La formule standard, également appelée </a:t>
            </a:r>
            <a:r>
              <a:rPr lang="fr-FR" b="1" dirty="0"/>
              <a:t>contrôle continu ou CC</a:t>
            </a:r>
            <a:r>
              <a:rPr lang="fr-FR" dirty="0"/>
              <a:t>, prévoit que chaque EC est évalué à la fois en cours de semestre et en fin de semestre (cf. ci-dessous)</a:t>
            </a:r>
          </a:p>
          <a:p>
            <a:pPr lvl="1"/>
            <a:r>
              <a:rPr lang="fr-FR" dirty="0"/>
              <a:t>La formule dérogatoire, également appelée </a:t>
            </a:r>
            <a:r>
              <a:rPr lang="fr-FR" b="1" dirty="0"/>
              <a:t>contrôle terminal ou CT</a:t>
            </a:r>
            <a:r>
              <a:rPr lang="fr-FR" dirty="0"/>
              <a:t>, permet à certains étudiants dans des conditions strictement définies de n’être évalués qu’une seule fois, en fin de semestre</a:t>
            </a:r>
          </a:p>
          <a:p>
            <a:r>
              <a:rPr lang="fr-FR" dirty="0"/>
              <a:t>Dans les deux cas, une session d’examens a lieu à la fin de chaque semestre, en deux temps :</a:t>
            </a:r>
          </a:p>
          <a:p>
            <a:pPr lvl="1"/>
            <a:r>
              <a:rPr lang="fr-FR" dirty="0"/>
              <a:t>Durant la dernière semaine de cours du semestre (12</a:t>
            </a:r>
            <a:r>
              <a:rPr lang="fr-FR" baseline="30000" dirty="0"/>
              <a:t>e</a:t>
            </a:r>
            <a:r>
              <a:rPr lang="fr-FR" dirty="0"/>
              <a:t> semaine du semestre), des épreuves sur table ont lieu </a:t>
            </a:r>
            <a:r>
              <a:rPr lang="fr-FR" b="1" dirty="0"/>
              <a:t>pour les EC de l’UE « Enseignements complémentaires » et uniquement pour les étudiants en formule standard</a:t>
            </a:r>
          </a:p>
          <a:p>
            <a:pPr lvl="1"/>
            <a:r>
              <a:rPr lang="fr-FR" dirty="0"/>
              <a:t>Après la fin des cours, pendant les deux semaines d’examen prévues dans le calendrier universitaire, des épreuves sur table ont lieu </a:t>
            </a:r>
            <a:r>
              <a:rPr lang="fr-FR" b="1" dirty="0"/>
              <a:t>pour les EC de toutes les autres UE, à la fois pour les étudiants en formule standard et pour ceux en formule dérogatoire</a:t>
            </a:r>
            <a:r>
              <a:rPr lang="fr-FR" dirty="0"/>
              <a:t> + des épreuves sur table pour </a:t>
            </a:r>
            <a:r>
              <a:rPr lang="fr-FR" b="1" dirty="0"/>
              <a:t>les EC de l’UE « Enseignements complémentaires » uniquement pour les étudiants en formule dérogatoire</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4678086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L’inscription pédagogique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4"/>
            <a:ext cx="10058400" cy="4023360"/>
          </a:xfrm>
        </p:spPr>
        <p:txBody>
          <a:bodyPr>
            <a:normAutofit/>
          </a:bodyPr>
          <a:lstStyle/>
          <a:p>
            <a:r>
              <a:rPr lang="fr-FR" dirty="0"/>
              <a:t>Votre </a:t>
            </a:r>
            <a:r>
              <a:rPr lang="fr-FR" b="1" dirty="0"/>
              <a:t>inscription pédagogique (IP)</a:t>
            </a:r>
            <a:r>
              <a:rPr lang="fr-FR" dirty="0"/>
              <a:t> :</a:t>
            </a:r>
          </a:p>
          <a:p>
            <a:pPr lvl="1"/>
            <a:r>
              <a:rPr lang="fr-FR" dirty="0"/>
              <a:t>Renseigne tous les </a:t>
            </a:r>
            <a:r>
              <a:rPr lang="fr-FR" b="1" dirty="0"/>
              <a:t>choix pédagogiques</a:t>
            </a:r>
            <a:r>
              <a:rPr lang="fr-FR" dirty="0"/>
              <a:t> que vous avez effectués au moment de l’inscription pédagogique (choix de langue vivante, choix d’enseignements complémentaires, etc.)</a:t>
            </a:r>
          </a:p>
          <a:p>
            <a:pPr lvl="1"/>
            <a:r>
              <a:rPr lang="fr-FR" dirty="0"/>
              <a:t>Renseigne votre </a:t>
            </a:r>
            <a:r>
              <a:rPr lang="fr-FR" b="1" dirty="0"/>
              <a:t>régime d’inscription</a:t>
            </a:r>
            <a:r>
              <a:rPr lang="fr-FR" dirty="0"/>
              <a:t> (contrôle continu ou contrôle terminal)</a:t>
            </a:r>
          </a:p>
          <a:p>
            <a:pPr lvl="1"/>
            <a:r>
              <a:rPr lang="fr-FR" dirty="0"/>
              <a:t>Vaut pour </a:t>
            </a:r>
            <a:r>
              <a:rPr lang="fr-FR" b="1" dirty="0"/>
              <a:t>contrat pédagogique</a:t>
            </a:r>
            <a:r>
              <a:rPr lang="fr-FR" dirty="0"/>
              <a:t> et ne peut être modifiée au-delà de la 3</a:t>
            </a:r>
            <a:r>
              <a:rPr lang="fr-FR" baseline="30000" dirty="0"/>
              <a:t>e</a:t>
            </a:r>
            <a:r>
              <a:rPr lang="fr-FR" dirty="0"/>
              <a:t> semaine après le début des cours</a:t>
            </a:r>
          </a:p>
          <a:p>
            <a:pPr lvl="1"/>
            <a:r>
              <a:rPr lang="fr-FR" dirty="0"/>
              <a:t>Est intégrée dans le logiciel de saisie des notes</a:t>
            </a:r>
          </a:p>
          <a:p>
            <a:r>
              <a:rPr lang="fr-FR" b="1" dirty="0"/>
              <a:t>ATTENTION :</a:t>
            </a:r>
            <a:r>
              <a:rPr lang="fr-FR" dirty="0"/>
              <a:t> toute négligence dans l’IP peut avoir des conséquences très lourdes, dont l’impossibilité de valider votre année</a:t>
            </a:r>
          </a:p>
          <a:p>
            <a:r>
              <a:rPr lang="fr-FR" dirty="0"/>
              <a:t>L’inscription pédagogique est réalisée par le secrétariat pédagogique de votre formation au début de chaque semestre, au moyen d’un formulaire à remplir en ligne, dont le lien est disponible sur le site de l’UFR SSA &gt; Formation et scolarité &gt; Inscriptions</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969443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Bienvenue</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0" y="3114675"/>
            <a:ext cx="2066925" cy="628650"/>
          </a:xfrm>
          <a:prstGeom prst="rect">
            <a:avLst/>
          </a:prstGeom>
          <a:noFill/>
          <a:ln>
            <a:noFill/>
          </a:ln>
        </p:spPr>
      </p:pic>
      <p:pic>
        <p:nvPicPr>
          <p:cNvPr id="8" name="Image 7">
            <a:extLst>
              <a:ext uri="{FF2B5EF4-FFF2-40B4-BE49-F238E27FC236}">
                <a16:creationId xmlns:a16="http://schemas.microsoft.com/office/drawing/2014/main" id="{B326FFD4-0BBD-4F63-94AB-E75960100D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01835" y="3114675"/>
            <a:ext cx="2372997" cy="528638"/>
          </a:xfrm>
          <a:prstGeom prst="rect">
            <a:avLst/>
          </a:prstGeom>
        </p:spPr>
      </p:pic>
    </p:spTree>
    <p:extLst>
      <p:ext uri="{BB962C8B-B14F-4D97-AF65-F5344CB8AC3E}">
        <p14:creationId xmlns:p14="http://schemas.microsoft.com/office/powerpoint/2010/main" val="601417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 secrétariat pédagogique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lnSpcReduction="10000"/>
          </a:bodyPr>
          <a:lstStyle/>
          <a:p>
            <a:r>
              <a:rPr lang="fr-FR" dirty="0"/>
              <a:t>Pour entrer en contact avec le secrétariat pédagogique de votre formation :</a:t>
            </a:r>
          </a:p>
          <a:p>
            <a:pPr lvl="1"/>
            <a:r>
              <a:rPr lang="fr-FR" dirty="0"/>
              <a:t>Licence d’AES : Mme Nadia BOUCHAMA, bureau D 212A</a:t>
            </a:r>
          </a:p>
          <a:p>
            <a:pPr lvl="1"/>
            <a:r>
              <a:rPr lang="fr-FR" dirty="0"/>
              <a:t>Licence de Géographie et Aménagement :  Karine RUELLE, bureau D 214B</a:t>
            </a:r>
          </a:p>
          <a:p>
            <a:pPr lvl="1"/>
            <a:r>
              <a:rPr lang="fr-FR" dirty="0"/>
              <a:t>Licence d’Histoire présentiel : M. Romain WILLIAM, bureau D 214A</a:t>
            </a:r>
          </a:p>
          <a:p>
            <a:pPr lvl="1"/>
            <a:r>
              <a:rPr lang="fr-FR" dirty="0"/>
              <a:t>Licence d’Histoire de l’Art et Archéologie présentiel : Mme Dalila KHELIFI, bureau D 103</a:t>
            </a:r>
          </a:p>
          <a:p>
            <a:pPr lvl="1"/>
            <a:r>
              <a:rPr lang="fr-FR" dirty="0"/>
              <a:t>Licence d’Histoire à distance et licence HAA à distance : Mme Mélissa CASSIAU</a:t>
            </a:r>
            <a:r>
              <a:rPr lang="fr-FR" dirty="0">
                <a:solidFill>
                  <a:schemeClr val="tx1">
                    <a:lumMod val="85000"/>
                    <a:lumOff val="15000"/>
                  </a:schemeClr>
                </a:solidFill>
              </a:rPr>
              <a:t>, </a:t>
            </a:r>
            <a:r>
              <a:rPr lang="fr-FR" dirty="0"/>
              <a:t>bureau D 201C</a:t>
            </a:r>
          </a:p>
          <a:p>
            <a:pPr lvl="1"/>
            <a:r>
              <a:rPr lang="fr-FR" dirty="0"/>
              <a:t>Licence de Sciences de l’Homme, Anthropologie, Ethnologie : Mme Myriam </a:t>
            </a:r>
            <a:r>
              <a:rPr lang="fr-FR" dirty="0" err="1"/>
              <a:t>Boukhris</a:t>
            </a:r>
            <a:r>
              <a:rPr lang="fr-FR" dirty="0"/>
              <a:t>, bureau D 213B</a:t>
            </a:r>
          </a:p>
          <a:p>
            <a:pPr lvl="1"/>
            <a:r>
              <a:rPr lang="fr-FR" dirty="0"/>
              <a:t>Licence de Sciences Sociales : M. Anthony CARDIA, bureau D 213A</a:t>
            </a:r>
          </a:p>
          <a:p>
            <a:pPr lvl="1"/>
            <a:r>
              <a:rPr lang="fr-FR" dirty="0"/>
              <a:t>Licence de Sociologie : Mme Sophie THOMAS, bureau D 212B</a:t>
            </a:r>
          </a:p>
          <a:p>
            <a:pPr lvl="1"/>
            <a:r>
              <a:rPr lang="fr-FR" dirty="0"/>
              <a:t>Double-licences : Mme Maud CUISINIER (Histoire-Anglais, Histoire-Espagnol, Histoire-HAA), bureau           D 214A ; Lucas ONDICOLBERRY (HAA-Droit, HAA-SHAE), bureau D 213B ; et en attente (Histoire-Droit, Histoire-Géographie), bureau D 212A</a:t>
            </a:r>
          </a:p>
          <a:p>
            <a:pPr>
              <a:spcAft>
                <a:spcPts val="0"/>
              </a:spcAft>
            </a:pPr>
            <a:r>
              <a:rPr lang="fr-FR" dirty="0"/>
              <a:t>Vous pouvez retrouver le nom et les coordonnées de votre secrétaire pédagogique</a:t>
            </a:r>
          </a:p>
          <a:p>
            <a:pPr>
              <a:spcBef>
                <a:spcPts val="0"/>
              </a:spcBef>
            </a:pPr>
            <a:r>
              <a:rPr lang="fr-FR" dirty="0"/>
              <a:t>sur le site Internet de l’UFR SSA &gt; Organisations et contacts &gt; Equipe administrative</a:t>
            </a:r>
          </a:p>
          <a:p>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13340856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Votre directeur d’études L1</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4"/>
            <a:ext cx="10058400" cy="4023360"/>
          </a:xfrm>
        </p:spPr>
        <p:txBody>
          <a:bodyPr>
            <a:normAutofit/>
          </a:bodyPr>
          <a:lstStyle/>
          <a:p>
            <a:r>
              <a:rPr lang="fr-FR" dirty="0"/>
              <a:t>Chacun de vous sera accompagné par </a:t>
            </a:r>
            <a:r>
              <a:rPr lang="fr-FR" b="1" dirty="0"/>
              <a:t>un directeur d’études L1,</a:t>
            </a:r>
            <a:r>
              <a:rPr lang="fr-FR" dirty="0"/>
              <a:t> qui encadrera le groupe de TD dans lequel vous serez </a:t>
            </a:r>
            <a:r>
              <a:rPr lang="fr-FR" dirty="0" err="1"/>
              <a:t>inscrit·e</a:t>
            </a:r>
            <a:r>
              <a:rPr lang="fr-FR" dirty="0"/>
              <a:t>, et dont les objectifs sont de :</a:t>
            </a:r>
          </a:p>
          <a:p>
            <a:pPr lvl="1"/>
            <a:r>
              <a:rPr lang="fr-FR" dirty="0"/>
              <a:t>Faciliter votre </a:t>
            </a:r>
            <a:r>
              <a:rPr lang="fr-FR" b="1" dirty="0"/>
              <a:t>intégration</a:t>
            </a:r>
            <a:r>
              <a:rPr lang="fr-FR" dirty="0"/>
              <a:t> à l’université et favoriser votre </a:t>
            </a:r>
            <a:r>
              <a:rPr lang="fr-FR" b="1" dirty="0"/>
              <a:t>réussite</a:t>
            </a:r>
          </a:p>
          <a:p>
            <a:pPr lvl="1"/>
            <a:r>
              <a:rPr lang="fr-FR" dirty="0"/>
              <a:t>Vous aider à adapter votre </a:t>
            </a:r>
            <a:r>
              <a:rPr lang="fr-FR" b="1" dirty="0"/>
              <a:t>méthode de travail</a:t>
            </a:r>
            <a:r>
              <a:rPr lang="fr-FR" dirty="0"/>
              <a:t> en fonction du nouvel environnement</a:t>
            </a:r>
          </a:p>
          <a:p>
            <a:pPr lvl="1"/>
            <a:r>
              <a:rPr lang="fr-FR" dirty="0"/>
              <a:t>Vous orienter, le cas échéant, vers les </a:t>
            </a:r>
            <a:r>
              <a:rPr lang="fr-FR" b="1" dirty="0"/>
              <a:t>dispositifs établissement</a:t>
            </a:r>
            <a:r>
              <a:rPr lang="fr-FR" dirty="0"/>
              <a:t> (tutorat, etc.) ou les </a:t>
            </a:r>
            <a:r>
              <a:rPr lang="fr-FR" b="1" dirty="0"/>
              <a:t>services compétents </a:t>
            </a:r>
            <a:r>
              <a:rPr lang="fr-FR" dirty="0"/>
              <a:t>(SUIO, etc.)</a:t>
            </a:r>
            <a:endParaRPr lang="fr-FR" b="1" dirty="0"/>
          </a:p>
          <a:p>
            <a:pPr lvl="1"/>
            <a:r>
              <a:rPr lang="fr-FR" dirty="0"/>
              <a:t>Vous conseiller dans vos démarches, vos </a:t>
            </a:r>
            <a:r>
              <a:rPr lang="fr-FR" b="1" dirty="0"/>
              <a:t>choix pédagogiques</a:t>
            </a:r>
            <a:r>
              <a:rPr lang="fr-FR" dirty="0"/>
              <a:t> et votre </a:t>
            </a:r>
            <a:r>
              <a:rPr lang="fr-FR" b="1" dirty="0"/>
              <a:t>projet de formation</a:t>
            </a:r>
          </a:p>
          <a:p>
            <a:pPr lvl="1"/>
            <a:r>
              <a:rPr lang="fr-FR" dirty="0"/>
              <a:t>Vous guider dans une </a:t>
            </a:r>
            <a:r>
              <a:rPr lang="fr-FR" b="1" dirty="0"/>
              <a:t>réorientation</a:t>
            </a:r>
            <a:r>
              <a:rPr lang="fr-FR" dirty="0"/>
              <a:t> éventuelle</a:t>
            </a:r>
          </a:p>
          <a:p>
            <a:r>
              <a:rPr lang="fr-FR" dirty="0"/>
              <a:t>Vous pourrez connaître le nom de votre directeur d’études à l’occasion de la réunion de pré-rentrée organisée par votre formation</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3829488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réunions de pré-rentrée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pPr>
              <a:spcAft>
                <a:spcPts val="1200"/>
              </a:spcAft>
            </a:pPr>
            <a:r>
              <a:rPr lang="fr-FR" sz="1800" dirty="0">
                <a:latin typeface="+mj-lt"/>
              </a:rPr>
              <a:t>Votre formation organise une réunion de pré-rentrée pour vous accueillir à l’université et vous donner les informations nécessaires pour le début des cours (lundi 11 septembre) :</a:t>
            </a:r>
          </a:p>
          <a:p>
            <a:pPr lvl="1">
              <a:spcAft>
                <a:spcPts val="1200"/>
              </a:spcAft>
            </a:pPr>
            <a:r>
              <a:rPr lang="fr-FR" dirty="0">
                <a:latin typeface="+mj-lt"/>
              </a:rPr>
              <a:t>Licence AES : </a:t>
            </a:r>
            <a:r>
              <a:rPr lang="fr-FR" b="0" i="0" u="none" strike="noStrike" dirty="0">
                <a:solidFill>
                  <a:srgbClr val="000000"/>
                </a:solidFill>
                <a:effectLst/>
                <a:latin typeface="+mj-lt"/>
              </a:rPr>
              <a:t> jeudi 7 septembre à 13h30 en amphi D1</a:t>
            </a:r>
            <a:endParaRPr lang="fr-FR" b="1" dirty="0">
              <a:latin typeface="+mj-lt"/>
            </a:endParaRPr>
          </a:p>
          <a:p>
            <a:pPr lvl="1">
              <a:spcAft>
                <a:spcPts val="1200"/>
              </a:spcAft>
            </a:pPr>
            <a:r>
              <a:rPr lang="fr-FR" dirty="0">
                <a:latin typeface="+mj-lt"/>
              </a:rPr>
              <a:t>Licence de Géographie et aménagement (y compris parcours Cursus Master en Ingénierie CMI) : jeudi 7 septembre, 13h30, E 02, </a:t>
            </a:r>
            <a:r>
              <a:rPr lang="fr-FR" b="0" i="0" u="none" strike="noStrike" dirty="0" err="1">
                <a:solidFill>
                  <a:srgbClr val="333333"/>
                </a:solidFill>
                <a:effectLst/>
                <a:latin typeface="+mj-lt"/>
              </a:rPr>
              <a:t>rez</a:t>
            </a:r>
            <a:r>
              <a:rPr lang="fr-FR" b="0" i="0" u="none" strike="noStrike" dirty="0">
                <a:solidFill>
                  <a:srgbClr val="333333"/>
                </a:solidFill>
                <a:effectLst/>
                <a:latin typeface="+mj-lt"/>
              </a:rPr>
              <a:t> de chaussée du bâtiment </a:t>
            </a:r>
            <a:r>
              <a:rPr lang="fr-FR" b="0" i="0" u="none" strike="noStrike" dirty="0" err="1">
                <a:solidFill>
                  <a:srgbClr val="333333"/>
                </a:solidFill>
                <a:effectLst/>
                <a:latin typeface="+mj-lt"/>
              </a:rPr>
              <a:t>Ramnoux</a:t>
            </a:r>
            <a:endParaRPr lang="fr-FR" dirty="0">
              <a:latin typeface="+mj-lt"/>
            </a:endParaRPr>
          </a:p>
          <a:p>
            <a:pPr lvl="1">
              <a:spcAft>
                <a:spcPts val="1200"/>
              </a:spcAft>
            </a:pPr>
            <a:r>
              <a:rPr lang="fr-FR" dirty="0">
                <a:latin typeface="+mj-lt"/>
              </a:rPr>
              <a:t>Licence d’Histoire présentiel : </a:t>
            </a:r>
            <a:r>
              <a:rPr lang="fr-FR" b="0" i="0" u="none" strike="noStrike" dirty="0">
                <a:solidFill>
                  <a:srgbClr val="000000"/>
                </a:solidFill>
                <a:effectLst/>
                <a:latin typeface="+mj-lt"/>
              </a:rPr>
              <a:t> jeudi 7 septembre </a:t>
            </a:r>
            <a:r>
              <a:rPr lang="fr-FR" b="0" i="0" u="none" strike="noStrike" dirty="0">
                <a:solidFill>
                  <a:srgbClr val="333333"/>
                </a:solidFill>
                <a:effectLst/>
                <a:latin typeface="+mj-lt"/>
              </a:rPr>
              <a:t>13H30 à 14h30 en salle E 01,  </a:t>
            </a:r>
            <a:r>
              <a:rPr lang="fr-FR" b="0" i="0" u="none" strike="noStrike" dirty="0" err="1">
                <a:solidFill>
                  <a:srgbClr val="333333"/>
                </a:solidFill>
                <a:effectLst/>
                <a:latin typeface="+mj-lt"/>
              </a:rPr>
              <a:t>rez</a:t>
            </a:r>
            <a:r>
              <a:rPr lang="fr-FR" b="0" i="0" u="none" strike="noStrike" dirty="0">
                <a:solidFill>
                  <a:srgbClr val="333333"/>
                </a:solidFill>
                <a:effectLst/>
                <a:latin typeface="+mj-lt"/>
              </a:rPr>
              <a:t> de chaussée du bâtiment </a:t>
            </a:r>
            <a:r>
              <a:rPr lang="fr-FR" b="0" i="0" u="none" strike="noStrike" dirty="0" err="1">
                <a:solidFill>
                  <a:srgbClr val="333333"/>
                </a:solidFill>
                <a:effectLst/>
                <a:latin typeface="+mj-lt"/>
              </a:rPr>
              <a:t>Ramnoux</a:t>
            </a:r>
            <a:endParaRPr lang="fr-FR" dirty="0">
              <a:latin typeface="+mj-lt"/>
            </a:endParaRPr>
          </a:p>
          <a:p>
            <a:pPr lvl="1">
              <a:spcAft>
                <a:spcPts val="1200"/>
              </a:spcAft>
            </a:pPr>
            <a:r>
              <a:rPr lang="fr-FR" dirty="0">
                <a:latin typeface="+mj-lt"/>
              </a:rPr>
              <a:t>Licence d’Histoire à distance (EAD) : consultez le site de l’UFR SSA et du département d’Histoire</a:t>
            </a:r>
          </a:p>
          <a:p>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8509175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réunions de pré-rentrée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pPr lvl="1">
              <a:spcAft>
                <a:spcPts val="1200"/>
              </a:spcAft>
            </a:pPr>
            <a:r>
              <a:rPr lang="fr-FR" dirty="0">
                <a:latin typeface="+mj-lt"/>
              </a:rPr>
              <a:t>Licence d’Histoire de l’Art et Archéologie présentiel : jeudi 7 septembre 13h-14h, </a:t>
            </a:r>
            <a:r>
              <a:rPr lang="fr-FR" i="0" u="none" strike="noStrike" dirty="0">
                <a:solidFill>
                  <a:srgbClr val="000000"/>
                </a:solidFill>
                <a:effectLst/>
                <a:latin typeface="+mj-lt"/>
              </a:rPr>
              <a:t>Amphi C2, bâtiment </a:t>
            </a:r>
            <a:r>
              <a:rPr lang="fr-FR" i="0" u="none" strike="noStrike" dirty="0" err="1">
                <a:solidFill>
                  <a:srgbClr val="000000"/>
                </a:solidFill>
                <a:effectLst/>
                <a:latin typeface="+mj-lt"/>
              </a:rPr>
              <a:t>Zazzo</a:t>
            </a:r>
            <a:endParaRPr lang="fr-FR" i="0" u="none" strike="noStrike" dirty="0">
              <a:solidFill>
                <a:srgbClr val="000000"/>
              </a:solidFill>
              <a:effectLst/>
              <a:latin typeface="+mj-lt"/>
            </a:endParaRPr>
          </a:p>
          <a:p>
            <a:pPr lvl="1">
              <a:spcAft>
                <a:spcPts val="1200"/>
              </a:spcAft>
            </a:pPr>
            <a:r>
              <a:rPr lang="fr-FR" dirty="0">
                <a:latin typeface="+mj-lt"/>
              </a:rPr>
              <a:t>Licence Sciences de l’Homme, Anthropologie, Ethnologie : vendredi 8 septembre, 9h, amphi D1</a:t>
            </a:r>
          </a:p>
          <a:p>
            <a:pPr lvl="1">
              <a:spcAft>
                <a:spcPts val="1200"/>
              </a:spcAft>
            </a:pPr>
            <a:r>
              <a:rPr lang="fr-FR" dirty="0">
                <a:latin typeface="+mj-lt"/>
              </a:rPr>
              <a:t>Licence de Sciences Sociales : jeudi 7 septembre, 13h30, E 03, </a:t>
            </a:r>
            <a:r>
              <a:rPr lang="fr-FR" i="0" u="none" strike="noStrike" dirty="0" err="1">
                <a:solidFill>
                  <a:srgbClr val="333333"/>
                </a:solidFill>
                <a:effectLst/>
                <a:latin typeface="+mj-lt"/>
              </a:rPr>
              <a:t>rez</a:t>
            </a:r>
            <a:r>
              <a:rPr lang="fr-FR" i="0" u="none" strike="noStrike" dirty="0">
                <a:solidFill>
                  <a:srgbClr val="333333"/>
                </a:solidFill>
                <a:effectLst/>
                <a:latin typeface="+mj-lt"/>
              </a:rPr>
              <a:t> de chaussée du bâtiment </a:t>
            </a:r>
            <a:r>
              <a:rPr lang="fr-FR" i="0" u="none" strike="noStrike" dirty="0" err="1">
                <a:solidFill>
                  <a:srgbClr val="333333"/>
                </a:solidFill>
                <a:effectLst/>
                <a:latin typeface="+mj-lt"/>
              </a:rPr>
              <a:t>Ramnoux</a:t>
            </a:r>
            <a:endParaRPr lang="fr-FR" dirty="0">
              <a:latin typeface="+mj-lt"/>
            </a:endParaRPr>
          </a:p>
          <a:p>
            <a:pPr lvl="1">
              <a:spcAft>
                <a:spcPts val="1200"/>
              </a:spcAft>
            </a:pPr>
            <a:r>
              <a:rPr lang="fr-FR" dirty="0">
                <a:latin typeface="+mj-lt"/>
              </a:rPr>
              <a:t>Licence de Sociologie : jeudi 7 septembre, 14h30-15h45, amphi D1</a:t>
            </a:r>
          </a:p>
          <a:p>
            <a:pPr lvl="1">
              <a:spcAft>
                <a:spcPts val="1200"/>
              </a:spcAft>
            </a:pPr>
            <a:endParaRPr lang="fr-FR" b="1" dirty="0"/>
          </a:p>
          <a:p>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14406858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réunions de pré-rentrée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pPr lvl="1">
              <a:spcAft>
                <a:spcPts val="1200"/>
              </a:spcAft>
            </a:pPr>
            <a:r>
              <a:rPr lang="fr-FR" dirty="0">
                <a:latin typeface="+mj-lt"/>
              </a:rPr>
              <a:t>Double-licence Histoire-Droit :</a:t>
            </a:r>
            <a:endParaRPr lang="fr-FR" b="1" dirty="0">
              <a:latin typeface="+mj-lt"/>
            </a:endParaRPr>
          </a:p>
          <a:p>
            <a:pPr lvl="1">
              <a:spcAft>
                <a:spcPts val="1200"/>
              </a:spcAft>
            </a:pPr>
            <a:r>
              <a:rPr lang="fr-FR" dirty="0">
                <a:latin typeface="+mj-lt"/>
              </a:rPr>
              <a:t>Double-licence Histoire-Géographie et aménagement : 7 septembre à 17h en D 111</a:t>
            </a:r>
          </a:p>
          <a:p>
            <a:pPr lvl="1">
              <a:spcAft>
                <a:spcPts val="1200"/>
              </a:spcAft>
            </a:pPr>
            <a:r>
              <a:rPr lang="fr-FR" dirty="0">
                <a:latin typeface="+mj-lt"/>
              </a:rPr>
              <a:t>Double-licence Histoire-Histoire de l’art et archéologie : pas de réunion spécifique</a:t>
            </a:r>
          </a:p>
          <a:p>
            <a:pPr lvl="1">
              <a:spcAft>
                <a:spcPts val="1200"/>
              </a:spcAft>
            </a:pPr>
            <a:r>
              <a:rPr lang="fr-FR" dirty="0">
                <a:latin typeface="+mj-lt"/>
              </a:rPr>
              <a:t>Double-licence Histoire-LLCER Anglais : pas de réunion spécifique</a:t>
            </a:r>
          </a:p>
          <a:p>
            <a:pPr lvl="1">
              <a:spcAft>
                <a:spcPts val="1200"/>
              </a:spcAft>
            </a:pPr>
            <a:r>
              <a:rPr lang="fr-FR" dirty="0">
                <a:latin typeface="+mj-lt"/>
              </a:rPr>
              <a:t>Double-licence Histoire-LLCER Espagnol : pas de réunion spécifique</a:t>
            </a:r>
          </a:p>
          <a:p>
            <a:pPr lvl="1">
              <a:spcAft>
                <a:spcPts val="1200"/>
              </a:spcAft>
            </a:pPr>
            <a:r>
              <a:rPr lang="fr-FR" dirty="0">
                <a:latin typeface="+mj-lt"/>
              </a:rPr>
              <a:t>Double-licence HAA-Droit :</a:t>
            </a:r>
            <a:endParaRPr lang="fr-FR" b="1" dirty="0">
              <a:latin typeface="+mj-lt"/>
            </a:endParaRPr>
          </a:p>
          <a:p>
            <a:pPr lvl="1">
              <a:spcAft>
                <a:spcPts val="1200"/>
              </a:spcAft>
            </a:pPr>
            <a:r>
              <a:rPr lang="fr-FR" dirty="0">
                <a:latin typeface="+mj-lt"/>
              </a:rPr>
              <a:t>Double-licence </a:t>
            </a:r>
            <a:r>
              <a:rPr lang="fr-FR">
                <a:latin typeface="+mj-lt"/>
              </a:rPr>
              <a:t>HAA-SHAE :</a:t>
            </a:r>
            <a:endParaRPr lang="fr-FR" dirty="0">
              <a:latin typeface="+mj-lt"/>
            </a:endParaRPr>
          </a:p>
          <a:p>
            <a:pPr marL="201168" lvl="1" indent="0">
              <a:buNone/>
            </a:pPr>
            <a:r>
              <a:rPr lang="fr-FR" sz="2000" dirty="0">
                <a:latin typeface="+mj-lt"/>
              </a:rPr>
              <a:t>Vous pouvez retrouver les dates et modalités des réunions de pré-rentrée sur le                       site Internet de l’UFR SSA &gt; Accueil &gt; Informations de rentrée</a:t>
            </a:r>
          </a:p>
          <a:p>
            <a:pPr lvl="1"/>
            <a:endParaRPr lang="fr-FR" sz="2000" dirty="0"/>
          </a:p>
          <a:p>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0634269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formalités à réaliser avant la rentrée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dirty="0"/>
              <a:t>Si vous n’avez pas encore fait votre inscription administrative, vous devez la réaliser avant le </a:t>
            </a:r>
            <a:r>
              <a:rPr lang="fr-FR" b="1" dirty="0">
                <a:highlight>
                  <a:srgbClr val="FFFF00"/>
                </a:highlight>
              </a:rPr>
              <a:t>vendredi 22 septembre</a:t>
            </a:r>
            <a:r>
              <a:rPr lang="fr-FR" dirty="0"/>
              <a:t>, date de clôture des inscriptions</a:t>
            </a:r>
          </a:p>
          <a:p>
            <a:r>
              <a:rPr lang="fr-FR" b="1" dirty="0"/>
              <a:t>ATTENTION : </a:t>
            </a:r>
            <a:r>
              <a:rPr lang="fr-FR" dirty="0"/>
              <a:t>si vous ne procédez pas à votre IA, vous ne pourrez pas obtenir de carte d’étudiant ni d’adresse e-mail étudiante (cf. diapositive suivante)</a:t>
            </a:r>
            <a:endParaRPr lang="fr-FR" b="1" dirty="0"/>
          </a:p>
          <a:p>
            <a:r>
              <a:rPr lang="fr-FR" dirty="0"/>
              <a:t>Si vous n’avez pas encore procédé à votre inscription pédagogique, vous devez la réaliser si possible avant le début des cours (</a:t>
            </a:r>
            <a:r>
              <a:rPr lang="fr-FR" b="1" dirty="0"/>
              <a:t>lundi 11 septembre</a:t>
            </a:r>
            <a:r>
              <a:rPr lang="fr-FR" dirty="0"/>
              <a:t>), sans quoi vous ne pourrez pas connaître votre groupe de TD et donc votre emploi du temps complet</a:t>
            </a:r>
          </a:p>
          <a:p>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5478725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formalités à réaliser avant la rentrée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dirty="0"/>
              <a:t>Vous devez également </a:t>
            </a:r>
            <a:r>
              <a:rPr lang="fr-FR" b="1" dirty="0"/>
              <a:t>activer votre adresse e-mail </a:t>
            </a:r>
            <a:r>
              <a:rPr lang="fr-FR" dirty="0"/>
              <a:t>universitaire et l’Espace Numérique de Travail (ENT) qui y est associé :</a:t>
            </a:r>
          </a:p>
          <a:p>
            <a:pPr lvl="1"/>
            <a:r>
              <a:rPr lang="fr-FR" dirty="0"/>
              <a:t>Commencez par vous rendre sur le site  : </a:t>
            </a:r>
            <a:r>
              <a:rPr lang="fr-FR" dirty="0">
                <a:hlinkClick r:id="rId2"/>
              </a:rPr>
              <a:t>https://portail.parisnanterre.fr/</a:t>
            </a:r>
            <a:r>
              <a:rPr lang="fr-FR" dirty="0"/>
              <a:t> </a:t>
            </a:r>
          </a:p>
          <a:p>
            <a:pPr lvl="1"/>
            <a:r>
              <a:rPr lang="fr-FR" dirty="0"/>
              <a:t>Cliquez sur « Inscription », puis une nouvelle fois sur « Inscription » dans la nouvelle page qui s’ouvre</a:t>
            </a:r>
          </a:p>
          <a:p>
            <a:pPr lvl="1"/>
            <a:r>
              <a:rPr lang="fr-FR" dirty="0"/>
              <a:t>Renseignez le formulaire (environ 15 minutes)</a:t>
            </a:r>
          </a:p>
          <a:p>
            <a:pPr marL="201168" lvl="1" indent="0">
              <a:buNone/>
            </a:pPr>
            <a:r>
              <a:rPr lang="fr-FR" sz="2000" dirty="0"/>
              <a:t>L’activation de l’adresse e-mail universitaire est </a:t>
            </a:r>
            <a:r>
              <a:rPr lang="fr-FR" sz="2000" b="1" dirty="0"/>
              <a:t>indispensable</a:t>
            </a:r>
            <a:r>
              <a:rPr lang="fr-FR" sz="2000" dirty="0"/>
              <a:t> pour profiter des services numériques de l’Université, en particulier :</a:t>
            </a:r>
          </a:p>
          <a:p>
            <a:pPr lvl="1"/>
            <a:r>
              <a:rPr lang="fr-FR" dirty="0"/>
              <a:t>L’Espace Numérique de Travail </a:t>
            </a:r>
            <a:r>
              <a:rPr lang="fr-FR" dirty="0">
                <a:hlinkClick r:id="rId2"/>
              </a:rPr>
              <a:t>https://portail.parisnanterre.fr/</a:t>
            </a:r>
            <a:r>
              <a:rPr lang="fr-FR" dirty="0"/>
              <a:t>, sur lequel vous pouvez consulter </a:t>
            </a:r>
            <a:r>
              <a:rPr lang="fr-FR" b="1" dirty="0"/>
              <a:t>votre emploi du temps semaine par semaine</a:t>
            </a:r>
            <a:r>
              <a:rPr lang="fr-FR" dirty="0"/>
              <a:t> ainsi que la messagerie associée à votre adresse universitaire</a:t>
            </a:r>
          </a:p>
          <a:p>
            <a:pPr lvl="1"/>
            <a:r>
              <a:rPr lang="fr-FR" dirty="0"/>
              <a:t>La plateforme </a:t>
            </a:r>
            <a:r>
              <a:rPr lang="fr-FR" dirty="0" err="1"/>
              <a:t>Coursenligne</a:t>
            </a:r>
            <a:r>
              <a:rPr lang="fr-FR" dirty="0"/>
              <a:t>, où les enseignants-chercheurs et chercheurs déposent tous les documents et toutes les ressources en lien avec leurs cours, et sur laquelle vous devez vous connecter pour suivre le cours médiatisé de Grands Repères (obligatoire aux deux semestres de L1)</a:t>
            </a:r>
          </a:p>
          <a:p>
            <a:pPr lvl="1"/>
            <a:r>
              <a:rPr lang="fr-FR" dirty="0"/>
              <a:t>Les suites bureautiques Google et Microsoft (plus d’informations sur le site : </a:t>
            </a:r>
            <a:r>
              <a:rPr lang="fr-FR" dirty="0">
                <a:hlinkClick r:id="rId3"/>
              </a:rPr>
              <a:t>https://dri.parisnanterre.fr/spel/</a:t>
            </a:r>
            <a:r>
              <a:rPr lang="fr-FR" dirty="0"/>
              <a:t> )</a:t>
            </a:r>
          </a:p>
        </p:txBody>
      </p:sp>
      <p:pic>
        <p:nvPicPr>
          <p:cNvPr id="4" name="Image 3">
            <a:extLst>
              <a:ext uri="{FF2B5EF4-FFF2-40B4-BE49-F238E27FC236}">
                <a16:creationId xmlns:a16="http://schemas.microsoft.com/office/drawing/2014/main" id="{B406B3A9-9566-471E-B89B-C0857AB49765}"/>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14841622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autres services dont vous bénéficiez en tant qu’étudiants de Nanterre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dirty="0"/>
              <a:t>Une fois votre inscription administrative finalisée, vous avez accès à de nombreux services offerts par l’Université Paris Nanterre :</a:t>
            </a:r>
          </a:p>
          <a:p>
            <a:pPr lvl="1"/>
            <a:r>
              <a:rPr lang="fr-FR" dirty="0"/>
              <a:t>Le Service Universitaire d’Information et d’Orientation (SUIO, bâtiment </a:t>
            </a:r>
            <a:r>
              <a:rPr lang="fr-FR" dirty="0" err="1"/>
              <a:t>Ramnoux</a:t>
            </a:r>
            <a:r>
              <a:rPr lang="fr-FR" dirty="0"/>
              <a:t>, bureaux E 03, E 14 et E 16) vous aide à personnaliser votre projet d’études et à former votre projet professionnel : </a:t>
            </a:r>
            <a:r>
              <a:rPr lang="fr-FR" dirty="0">
                <a:hlinkClick r:id="rId2"/>
              </a:rPr>
              <a:t>https://scuioip.parisnanterre.fr</a:t>
            </a:r>
            <a:r>
              <a:rPr lang="fr-FR" dirty="0"/>
              <a:t> </a:t>
            </a:r>
          </a:p>
          <a:p>
            <a:pPr lvl="1"/>
            <a:r>
              <a:rPr lang="fr-FR" dirty="0"/>
              <a:t>Le Bureau d’Aide à l’Insertion Professionnelle (BAIP, bâtiment </a:t>
            </a:r>
            <a:r>
              <a:rPr lang="fr-FR" dirty="0" err="1"/>
              <a:t>Ramnoux</a:t>
            </a:r>
            <a:r>
              <a:rPr lang="fr-FR" dirty="0"/>
              <a:t>, bureaux E 01 et E 02) organise des événements pour faciliter l’insertion professionnelle comme des rencontres avec les entreprises partenaires, et accompagne dans la recherche de stages par le biais du portail Réseau Pro : </a:t>
            </a:r>
            <a:r>
              <a:rPr lang="fr-FR" dirty="0">
                <a:hlinkClick r:id="rId3"/>
              </a:rPr>
              <a:t>https://reseaupro.parisnanterre.fr</a:t>
            </a:r>
            <a:r>
              <a:rPr lang="fr-FR" dirty="0"/>
              <a:t> </a:t>
            </a:r>
          </a:p>
          <a:p>
            <a:pPr lvl="1"/>
            <a:r>
              <a:rPr lang="fr-FR" dirty="0"/>
              <a:t>Le Service Handicap et Accessibilité (bâtiment Rouch, bureau DD R05) propose un accompagnement personnalisé aux personnes en situation de handicap dans le cadre de leurs études : </a:t>
            </a:r>
            <a:r>
              <a:rPr lang="fr-FR" dirty="0">
                <a:hlinkClick r:id="rId4"/>
              </a:rPr>
              <a:t>https://scuioip.parisnanterre.fr/accueil-sha</a:t>
            </a:r>
            <a:r>
              <a:rPr lang="fr-FR" dirty="0"/>
              <a:t> ; l’UFR SSA dispose par ailleurs d’une référente administrative, Mme Laurence NICOLAS, et d’une référente enseignante, Mme </a:t>
            </a:r>
            <a:r>
              <a:rPr lang="fr-FR" dirty="0" err="1"/>
              <a:t>Gruev</a:t>
            </a:r>
            <a:r>
              <a:rPr lang="fr-FR" dirty="0"/>
              <a:t> </a:t>
            </a:r>
            <a:r>
              <a:rPr lang="fr-FR" dirty="0" err="1"/>
              <a:t>Vintilla</a:t>
            </a:r>
            <a:r>
              <a:rPr lang="fr-FR" dirty="0"/>
              <a:t>, pour faire le lien entre l’UFR et le Service Handicap et Accessibilité</a:t>
            </a:r>
          </a:p>
        </p:txBody>
      </p:sp>
      <p:pic>
        <p:nvPicPr>
          <p:cNvPr id="4" name="Image 3">
            <a:extLst>
              <a:ext uri="{FF2B5EF4-FFF2-40B4-BE49-F238E27FC236}">
                <a16:creationId xmlns:a16="http://schemas.microsoft.com/office/drawing/2014/main" id="{B406B3A9-9566-471E-B89B-C0857AB4976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40101164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autres services dont vous bénéficiez en tant qu’étudiants de Nanterre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pPr lvl="1"/>
            <a:r>
              <a:rPr lang="fr-FR" dirty="0"/>
              <a:t>Le Service Universitaire de Médecine Préventive et Sociale (SUMPS, bâtiment </a:t>
            </a:r>
            <a:r>
              <a:rPr lang="fr-FR" dirty="0" err="1"/>
              <a:t>Ramnoux</a:t>
            </a:r>
            <a:r>
              <a:rPr lang="fr-FR" dirty="0"/>
              <a:t>, bureau E 05) propose des </a:t>
            </a:r>
            <a:r>
              <a:rPr lang="fr-FR" b="1" dirty="0"/>
              <a:t>consultations gratuites sur rendez-vous</a:t>
            </a:r>
            <a:r>
              <a:rPr lang="fr-FR" dirty="0"/>
              <a:t> de médecine générale, de médecine préventive, d’aide psychologique, de psychiatrie, et accueille également les urgences médicales pour l’ensemble de l’Université Paris Nanterre</a:t>
            </a:r>
          </a:p>
          <a:p>
            <a:pPr lvl="1"/>
            <a:r>
              <a:rPr lang="fr-FR" dirty="0"/>
              <a:t>Le Service des Relations Internationales (SRI, bâtiment Rémond, bureau A 209) facilite la mobilité internationale des étudiants de Nanterre et accompagne les étudiants étrangers faisant leurs études à Nanterre : </a:t>
            </a:r>
            <a:r>
              <a:rPr lang="fr-FR" dirty="0">
                <a:hlinkClick r:id="rId2"/>
              </a:rPr>
              <a:t>https://international.parisnanterre.fr</a:t>
            </a:r>
            <a:r>
              <a:rPr lang="fr-FR" dirty="0"/>
              <a:t> </a:t>
            </a:r>
          </a:p>
          <a:p>
            <a:pPr lvl="1"/>
            <a:r>
              <a:rPr lang="fr-FR" dirty="0"/>
              <a:t>Le Service Universitaire d’Activités Physiques et Sportives (SUAPS, entrée du Centre Sportif) propose différentes </a:t>
            </a:r>
            <a:r>
              <a:rPr lang="fr-FR" b="1" dirty="0"/>
              <a:t>activités physiques et sportives gratuites</a:t>
            </a:r>
            <a:r>
              <a:rPr lang="fr-FR" dirty="0"/>
              <a:t> (fitness, musculation, danse, arts martiaux, etc.) </a:t>
            </a:r>
            <a:r>
              <a:rPr lang="fr-FR" b="1" dirty="0"/>
              <a:t>uniquement sur inscription</a:t>
            </a:r>
            <a:r>
              <a:rPr lang="fr-FR" dirty="0"/>
              <a:t>, ainsi qu’un accès aux équipements sportifs du campus, à un tarif très réduit : </a:t>
            </a:r>
            <a:r>
              <a:rPr lang="fr-FR" dirty="0">
                <a:hlinkClick r:id="rId3"/>
              </a:rPr>
              <a:t>https://suaps.parisnanterre.fr/</a:t>
            </a:r>
            <a:endParaRPr lang="fr-FR" dirty="0"/>
          </a:p>
          <a:p>
            <a:pPr lvl="1"/>
            <a:r>
              <a:rPr lang="fr-FR" dirty="0"/>
              <a:t>Le service d’Action Culturelle et Artistique, Animation du Campus et Associations (ACA², bâtiment Ricoeur, bureau R 28) propose de </a:t>
            </a:r>
            <a:r>
              <a:rPr lang="fr-FR" b="1" dirty="0"/>
              <a:t>nombreuses activités culturelles et artistiques sur le campus </a:t>
            </a:r>
            <a:r>
              <a:rPr lang="fr-FR" dirty="0"/>
              <a:t>de Nanterre tout au long de l’année, organise des ateliers de pratique artistique, et offre </a:t>
            </a:r>
            <a:r>
              <a:rPr lang="fr-FR" b="1" dirty="0"/>
              <a:t>des tarifs réduits ou des places gratuites pour différents spectacles ou événements culturels hors campus</a:t>
            </a:r>
            <a:r>
              <a:rPr lang="fr-FR" dirty="0"/>
              <a:t> : </a:t>
            </a:r>
            <a:r>
              <a:rPr lang="fr-FR" dirty="0">
                <a:hlinkClick r:id="rId4"/>
              </a:rPr>
              <a:t>https://culture.parisnanterre.fr/</a:t>
            </a:r>
            <a:endParaRPr lang="fr-FR" dirty="0"/>
          </a:p>
          <a:p>
            <a:pPr lvl="1"/>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29842830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A0935026-0D24-BA42-80DE-0B92867D92E4}"/>
              </a:ext>
            </a:extLst>
          </p:cNvPr>
          <p:cNvSpPr txBox="1"/>
          <p:nvPr/>
        </p:nvSpPr>
        <p:spPr>
          <a:xfrm>
            <a:off x="78060" y="680225"/>
            <a:ext cx="11452302" cy="3754874"/>
          </a:xfrm>
          <a:prstGeom prst="rect">
            <a:avLst/>
          </a:prstGeom>
          <a:noFill/>
        </p:spPr>
        <p:txBody>
          <a:bodyPr wrap="square" rtlCol="0">
            <a:spAutoFit/>
          </a:bodyPr>
          <a:lstStyle/>
          <a:p>
            <a:pPr defTabSz="1118412">
              <a:spcBef>
                <a:spcPts val="1200"/>
              </a:spcBef>
              <a:defRPr sz="2924"/>
            </a:pPr>
            <a:endParaRPr lang="fr-FR" sz="1600" dirty="0"/>
          </a:p>
          <a:p>
            <a:pPr defTabSz="1118412">
              <a:spcBef>
                <a:spcPts val="1200"/>
              </a:spcBef>
              <a:defRPr sz="2924"/>
            </a:pPr>
            <a:r>
              <a:rPr lang="fr-FR" sz="1600" dirty="0"/>
              <a:t>Cours d’anglais transversaux pour non spécialistes</a:t>
            </a:r>
          </a:p>
          <a:p>
            <a:pPr algn="just" defTabSz="1118412">
              <a:spcBef>
                <a:spcPts val="1200"/>
              </a:spcBef>
              <a:defRPr sz="2924"/>
            </a:pPr>
            <a:r>
              <a:rPr lang="fr-FR" sz="1600" dirty="0"/>
              <a:t>Pour les L1 les cours prennent la forme de CM aux deux semestres</a:t>
            </a:r>
          </a:p>
          <a:p>
            <a:pPr algn="just" defTabSz="1118412">
              <a:spcBef>
                <a:spcPts val="1200"/>
              </a:spcBef>
              <a:defRPr sz="2924"/>
            </a:pPr>
            <a:r>
              <a:rPr lang="fr-FR" sz="1600" dirty="0">
                <a:latin typeface="+mj-lt"/>
              </a:rPr>
              <a:t>Pour les L2 et L3 les cours sont donnés dans le cadre de TD</a:t>
            </a:r>
          </a:p>
          <a:p>
            <a:pPr algn="just" defTabSz="1118412">
              <a:spcBef>
                <a:spcPts val="1200"/>
              </a:spcBef>
              <a:defRPr sz="2924"/>
            </a:pPr>
            <a:r>
              <a:rPr lang="fr-FR" sz="1600" dirty="0">
                <a:latin typeface="+mj-lt"/>
              </a:rPr>
              <a:t>L’équipe enseignante se compose d’Alice Braun (MCF), Jérôme Brisson-</a:t>
            </a:r>
            <a:r>
              <a:rPr lang="fr-FR" sz="1600" dirty="0" err="1">
                <a:latin typeface="+mj-lt"/>
              </a:rPr>
              <a:t>Lechantre</a:t>
            </a:r>
            <a:r>
              <a:rPr lang="fr-FR" sz="1600" dirty="0">
                <a:latin typeface="+mj-lt"/>
              </a:rPr>
              <a:t> (PRAG), Matthieu </a:t>
            </a:r>
            <a:r>
              <a:rPr lang="fr-FR" sz="1600" dirty="0" err="1">
                <a:latin typeface="+mj-lt"/>
              </a:rPr>
              <a:t>Charle</a:t>
            </a:r>
            <a:r>
              <a:rPr lang="fr-FR" sz="1600" dirty="0">
                <a:latin typeface="+mj-lt"/>
              </a:rPr>
              <a:t> (PRAG) Marie-Laure Delaporte (contractuelle), Célestine </a:t>
            </a:r>
            <a:r>
              <a:rPr lang="fr-FR" sz="1600" dirty="0" err="1">
                <a:latin typeface="+mj-lt"/>
              </a:rPr>
              <a:t>Denèle</a:t>
            </a:r>
            <a:r>
              <a:rPr lang="fr-FR" sz="1600" dirty="0">
                <a:latin typeface="+mj-lt"/>
              </a:rPr>
              <a:t>  (contractuelle), Mélisande </a:t>
            </a:r>
            <a:r>
              <a:rPr lang="fr-FR" sz="1600" dirty="0" err="1">
                <a:latin typeface="+mj-lt"/>
              </a:rPr>
              <a:t>Labrande</a:t>
            </a:r>
            <a:r>
              <a:rPr lang="fr-FR" sz="1600" dirty="0">
                <a:latin typeface="+mj-lt"/>
              </a:rPr>
              <a:t> (ATER), et trois vacataires. </a:t>
            </a:r>
          </a:p>
          <a:p>
            <a:pPr algn="just" defTabSz="1118412">
              <a:spcBef>
                <a:spcPts val="1200"/>
              </a:spcBef>
              <a:defRPr sz="2924"/>
            </a:pPr>
            <a:r>
              <a:rPr lang="fr-FR" sz="1600" dirty="0">
                <a:latin typeface="+mj-lt"/>
              </a:rPr>
              <a:t>Volume horaire total anglais LANSAD, estimation pour 2023/2024: entre 1540 et 1620 HETD.</a:t>
            </a:r>
          </a:p>
          <a:p>
            <a:pPr algn="just" defTabSz="1118412">
              <a:spcBef>
                <a:spcPts val="1200"/>
              </a:spcBef>
              <a:defRPr sz="2924"/>
            </a:pPr>
            <a:r>
              <a:rPr lang="fr-FR" sz="1600" u="sng" dirty="0">
                <a:latin typeface="+mj-lt"/>
              </a:rPr>
              <a:t>Objectif de la formation en 3 ans</a:t>
            </a:r>
            <a:r>
              <a:rPr lang="fr-FR" sz="1600" dirty="0">
                <a:latin typeface="+mj-lt"/>
              </a:rPr>
              <a:t> : renforcer les capacités d’expression et de compréhension, spécifiquement dans les domaines de spécialité, à savoir les SHS. D’année en année, la formation dispensée se spécialise, jusqu’à ce qu’en L3 les cours d’anglais soient spécifiques : pour géographes, historiens, sociologues, anthropologues, etc.</a:t>
            </a:r>
          </a:p>
          <a:p>
            <a:endParaRPr lang="fr-FR" dirty="0"/>
          </a:p>
        </p:txBody>
      </p:sp>
      <p:sp>
        <p:nvSpPr>
          <p:cNvPr id="3" name="ZoneTexte 2">
            <a:extLst>
              <a:ext uri="{FF2B5EF4-FFF2-40B4-BE49-F238E27FC236}">
                <a16:creationId xmlns:a16="http://schemas.microsoft.com/office/drawing/2014/main" id="{880364E1-9D9E-7941-9EDF-331EB101A427}"/>
              </a:ext>
            </a:extLst>
          </p:cNvPr>
          <p:cNvSpPr txBox="1"/>
          <p:nvPr/>
        </p:nvSpPr>
        <p:spPr>
          <a:xfrm>
            <a:off x="-2026988" y="345688"/>
            <a:ext cx="8106836" cy="461665"/>
          </a:xfrm>
          <a:prstGeom prst="rect">
            <a:avLst/>
          </a:prstGeom>
          <a:noFill/>
        </p:spPr>
        <p:txBody>
          <a:bodyPr wrap="none" rtlCol="0">
            <a:spAutoFit/>
          </a:bodyPr>
          <a:lstStyle/>
          <a:p>
            <a:pPr algn="ctr"/>
            <a:r>
              <a:rPr lang="fr-FR" sz="1800" dirty="0">
                <a:latin typeface="+mj-lt"/>
              </a:rPr>
              <a:t>																</a:t>
            </a:r>
            <a:r>
              <a:rPr lang="fr-FR" sz="2400" dirty="0">
                <a:latin typeface="+mj-lt"/>
              </a:rPr>
              <a:t>LANSAD</a:t>
            </a:r>
            <a:endParaRPr lang="fr-FR" sz="2400" dirty="0"/>
          </a:p>
        </p:txBody>
      </p:sp>
    </p:spTree>
    <p:extLst>
      <p:ext uri="{BB962C8B-B14F-4D97-AF65-F5344CB8AC3E}">
        <p14:creationId xmlns:p14="http://schemas.microsoft.com/office/powerpoint/2010/main" val="2108024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Votre composante : l’UFR Sciences Sociales et Administration (SSA)</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dirty="0"/>
              <a:t>Une </a:t>
            </a:r>
            <a:r>
              <a:rPr lang="fr-FR" b="1" dirty="0"/>
              <a:t>Unité de Formation et de Recherche</a:t>
            </a:r>
            <a:r>
              <a:rPr lang="fr-FR" dirty="0"/>
              <a:t> (UFR) est une composante de l’Université Paris Nanterre, qui en compte dix, organisées par grands champs disciplinaires</a:t>
            </a:r>
          </a:p>
          <a:p>
            <a:r>
              <a:rPr lang="fr-FR" dirty="0"/>
              <a:t>Une UFR héberge :</a:t>
            </a:r>
          </a:p>
          <a:p>
            <a:pPr lvl="1"/>
            <a:r>
              <a:rPr lang="fr-FR" dirty="0"/>
              <a:t>Des lieux d’enseignements et des bureaux d’enseignants</a:t>
            </a:r>
          </a:p>
          <a:p>
            <a:pPr lvl="1"/>
            <a:r>
              <a:rPr lang="fr-FR" dirty="0"/>
              <a:t>Des laboratoires de recherche</a:t>
            </a:r>
          </a:p>
          <a:p>
            <a:pPr lvl="1"/>
            <a:r>
              <a:rPr lang="fr-FR" dirty="0"/>
              <a:t>Des services administratifs</a:t>
            </a:r>
          </a:p>
          <a:p>
            <a:r>
              <a:rPr lang="fr-FR" dirty="0"/>
              <a:t>Votre composante est animée par :</a:t>
            </a:r>
          </a:p>
          <a:p>
            <a:pPr lvl="1"/>
            <a:r>
              <a:rPr lang="fr-FR" dirty="0"/>
              <a:t>Le conseil de l’UFR, qui se réunit chaque mois et où siègent des représentants élus des étudiants</a:t>
            </a:r>
          </a:p>
          <a:p>
            <a:pPr lvl="1"/>
            <a:r>
              <a:rPr lang="fr-FR" dirty="0"/>
              <a:t>L’équipe de direction de l’UFR : un directeur (M. Franck COLLARD), son adjoint (vacant), une responsable administrative (Mme Agnès DIAB) et ses </a:t>
            </a:r>
            <a:r>
              <a:rPr lang="fr-FR" dirty="0" err="1"/>
              <a:t>adjoint·e·s</a:t>
            </a:r>
            <a:endParaRPr lang="fr-FR" dirty="0"/>
          </a:p>
          <a:p>
            <a:pPr lvl="1"/>
            <a:r>
              <a:rPr lang="fr-FR" dirty="0"/>
              <a:t>L’équipe administrative</a:t>
            </a:r>
          </a:p>
          <a:p>
            <a:pPr lvl="1"/>
            <a:r>
              <a:rPr lang="fr-FR" dirty="0"/>
              <a:t>Les enseignants-chercheurs et enseignants de chaque département de l’UFR</a:t>
            </a:r>
          </a:p>
          <a:p>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4883062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C0A58A5D-4B86-2649-A7D0-81EB515816F4}"/>
              </a:ext>
            </a:extLst>
          </p:cNvPr>
          <p:cNvSpPr txBox="1"/>
          <p:nvPr/>
        </p:nvSpPr>
        <p:spPr>
          <a:xfrm>
            <a:off x="423746" y="356839"/>
            <a:ext cx="10069552" cy="5203989"/>
          </a:xfrm>
          <a:prstGeom prst="rect">
            <a:avLst/>
          </a:prstGeom>
          <a:noFill/>
        </p:spPr>
        <p:txBody>
          <a:bodyPr wrap="square" rtlCol="0">
            <a:spAutoFit/>
          </a:bodyPr>
          <a:lstStyle/>
          <a:p>
            <a:r>
              <a:rPr lang="fr-FR" dirty="0"/>
              <a:t>Licence première année</a:t>
            </a:r>
          </a:p>
          <a:p>
            <a:endParaRPr lang="fr-FR" dirty="0"/>
          </a:p>
          <a:p>
            <a:pPr marL="0" indent="0" defTabSz="1014374">
              <a:spcBef>
                <a:spcPts val="1100"/>
              </a:spcBef>
              <a:buSzTx/>
              <a:buNone/>
              <a:defRPr sz="2964"/>
            </a:pPr>
            <a:r>
              <a:rPr lang="fr-FR" sz="1600" dirty="0">
                <a:latin typeface="+mj-lt"/>
              </a:rPr>
              <a:t>Le cours d’anglais est dispensé en CM de 2h sur 9 semaines (aux deux semestres). Environ 1100 étudiants inscrits.</a:t>
            </a:r>
          </a:p>
          <a:p>
            <a:pPr marL="0" indent="0" defTabSz="1014374">
              <a:spcBef>
                <a:spcPts val="1100"/>
              </a:spcBef>
              <a:buSzTx/>
              <a:buNone/>
              <a:defRPr sz="2964"/>
            </a:pPr>
            <a:r>
              <a:rPr lang="fr-FR" sz="1600" dirty="0">
                <a:latin typeface="+mj-lt"/>
              </a:rPr>
              <a:t>L’enseignement est commun à toutes les formations.</a:t>
            </a:r>
          </a:p>
          <a:p>
            <a:pPr marL="0" indent="0" defTabSz="1014374">
              <a:spcBef>
                <a:spcPts val="1100"/>
              </a:spcBef>
              <a:buSzTx/>
              <a:buNone/>
              <a:defRPr sz="2964"/>
            </a:pPr>
            <a:r>
              <a:rPr lang="fr-FR" sz="1600" dirty="0">
                <a:latin typeface="+mj-lt"/>
              </a:rPr>
              <a:t>Les étudiants sont répartis entre 2 CM identiques: 1er groupe réunit les AES et Sciences Sociales, 2e groupe réunit les autres formations. </a:t>
            </a:r>
          </a:p>
          <a:p>
            <a:pPr marL="0" indent="0" defTabSz="1014374">
              <a:spcBef>
                <a:spcPts val="1100"/>
              </a:spcBef>
              <a:buSzTx/>
              <a:buNone/>
              <a:defRPr sz="2964"/>
            </a:pPr>
            <a:r>
              <a:rPr lang="fr-FR" sz="1600" u="sng" dirty="0">
                <a:latin typeface="+mj-lt"/>
              </a:rPr>
              <a:t>Enseignantes</a:t>
            </a:r>
            <a:r>
              <a:rPr lang="fr-FR" sz="1600" dirty="0">
                <a:latin typeface="+mj-lt"/>
              </a:rPr>
              <a:t>: Alice Braun et Marie-Laure Delaporte au S1, Célestine </a:t>
            </a:r>
            <a:r>
              <a:rPr lang="fr-FR" sz="1600" dirty="0" err="1">
                <a:latin typeface="+mj-lt"/>
              </a:rPr>
              <a:t>Denèle</a:t>
            </a:r>
            <a:r>
              <a:rPr lang="fr-FR" sz="1600" dirty="0">
                <a:latin typeface="+mj-lt"/>
              </a:rPr>
              <a:t> et Marie-Laure Delaporte au S2.</a:t>
            </a:r>
          </a:p>
          <a:p>
            <a:pPr marL="0" indent="0" defTabSz="1014374">
              <a:spcBef>
                <a:spcPts val="1100"/>
              </a:spcBef>
              <a:buSzTx/>
              <a:buNone/>
              <a:defRPr sz="2964"/>
            </a:pPr>
            <a:r>
              <a:rPr lang="fr-FR" sz="1600" u="sng" dirty="0">
                <a:latin typeface="+mj-lt"/>
              </a:rPr>
              <a:t>Objectifs du cours</a:t>
            </a:r>
            <a:r>
              <a:rPr lang="fr-FR" sz="1600" dirty="0">
                <a:latin typeface="+mj-lt"/>
              </a:rPr>
              <a:t>: Consolider les capacités d’expression et compréhension pour tout ce qui est lié à l'enseignement supérieur dans le monde anglophone, poser des bases concernant la capacité à comprendre et s’exprimer au sujet des sciences humaines et sociales, revoir certaines bases grammaticales concernant en particulier le groupe nominal.</a:t>
            </a:r>
          </a:p>
          <a:p>
            <a:pPr marL="0" indent="0" defTabSz="1014374">
              <a:spcBef>
                <a:spcPts val="1100"/>
              </a:spcBef>
              <a:buSzTx/>
              <a:buNone/>
              <a:defRPr sz="2964"/>
            </a:pPr>
            <a:r>
              <a:rPr lang="fr-FR" sz="1600" dirty="0">
                <a:latin typeface="+mj-lt"/>
              </a:rPr>
              <a:t>L’outil numérique </a:t>
            </a:r>
            <a:r>
              <a:rPr lang="fr-FR" sz="1600" dirty="0" err="1">
                <a:latin typeface="+mj-lt"/>
              </a:rPr>
              <a:t>Wooclap</a:t>
            </a:r>
            <a:r>
              <a:rPr lang="fr-FR" sz="1600" dirty="0">
                <a:latin typeface="+mj-lt"/>
              </a:rPr>
              <a:t> permet de rendre le cours plus interactif.</a:t>
            </a:r>
          </a:p>
          <a:p>
            <a:pPr marL="0" indent="0" defTabSz="1014374">
              <a:spcBef>
                <a:spcPts val="1100"/>
              </a:spcBef>
              <a:buSzTx/>
              <a:buNone/>
              <a:defRPr sz="2964"/>
            </a:pPr>
            <a:r>
              <a:rPr lang="fr-FR" sz="1600" u="sng" dirty="0">
                <a:latin typeface="+mj-lt"/>
              </a:rPr>
              <a:t>Evaluation</a:t>
            </a:r>
            <a:r>
              <a:rPr lang="fr-FR" sz="1600" dirty="0">
                <a:latin typeface="+mj-lt"/>
              </a:rPr>
              <a:t>: partiel final sous la forme d’un QCM</a:t>
            </a:r>
          </a:p>
          <a:p>
            <a:endParaRPr lang="fr-FR" dirty="0"/>
          </a:p>
          <a:p>
            <a:endParaRPr lang="fr-FR" dirty="0"/>
          </a:p>
          <a:p>
            <a:endParaRPr lang="fr-FR" dirty="0"/>
          </a:p>
          <a:p>
            <a:endParaRPr lang="fr-FR" dirty="0"/>
          </a:p>
        </p:txBody>
      </p:sp>
    </p:spTree>
    <p:extLst>
      <p:ext uri="{BB962C8B-B14F-4D97-AF65-F5344CB8AC3E}">
        <p14:creationId xmlns:p14="http://schemas.microsoft.com/office/powerpoint/2010/main" val="6534858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L’enseignement de l’anglais en licence à l’UFR SSA s’organise autour d’une progression année par année. Le tableau présente les compétences attendues pour chaque année."/>
          <p:cNvSpPr txBox="1">
            <a:spLocks noGrp="1"/>
          </p:cNvSpPr>
          <p:nvPr>
            <p:ph type="title"/>
          </p:nvPr>
        </p:nvSpPr>
        <p:spPr>
          <a:xfrm>
            <a:off x="1996445" y="169832"/>
            <a:ext cx="7886701" cy="994172"/>
          </a:xfrm>
          <a:prstGeom prst="rect">
            <a:avLst/>
          </a:prstGeom>
        </p:spPr>
        <p:txBody>
          <a:bodyPr>
            <a:normAutofit/>
          </a:bodyPr>
          <a:lstStyle/>
          <a:p>
            <a:pPr marL="141173" marR="25047" algn="just" defTabSz="268685">
              <a:lnSpc>
                <a:spcPct val="100000"/>
              </a:lnSpc>
              <a:defRPr sz="2975">
                <a:latin typeface="+mj-lt"/>
                <a:ea typeface="+mj-ea"/>
                <a:cs typeface="+mj-cs"/>
                <a:sym typeface="Calibri"/>
              </a:defRPr>
            </a:pPr>
            <a:r>
              <a:rPr sz="1600" dirty="0" err="1"/>
              <a:t>L’enseignement</a:t>
            </a:r>
            <a:r>
              <a:rPr sz="1600" spc="-86" dirty="0"/>
              <a:t> </a:t>
            </a:r>
            <a:r>
              <a:rPr sz="1600" dirty="0"/>
              <a:t>de</a:t>
            </a:r>
            <a:r>
              <a:rPr sz="1600" spc="-104" dirty="0"/>
              <a:t> </a:t>
            </a:r>
            <a:r>
              <a:rPr sz="1600" dirty="0" err="1"/>
              <a:t>l’anglais</a:t>
            </a:r>
            <a:r>
              <a:rPr sz="1600" spc="-86" dirty="0"/>
              <a:t> </a:t>
            </a:r>
            <a:r>
              <a:rPr sz="1600" dirty="0" err="1"/>
              <a:t>en</a:t>
            </a:r>
            <a:r>
              <a:rPr sz="1600" spc="-96" dirty="0"/>
              <a:t> </a:t>
            </a:r>
            <a:r>
              <a:rPr sz="1600" dirty="0" err="1"/>
              <a:t>licence</a:t>
            </a:r>
            <a:r>
              <a:rPr sz="1600" spc="-86" dirty="0"/>
              <a:t> </a:t>
            </a:r>
            <a:r>
              <a:rPr sz="1600" dirty="0" err="1"/>
              <a:t>à</a:t>
            </a:r>
            <a:r>
              <a:rPr sz="1600" spc="-113" dirty="0"/>
              <a:t> </a:t>
            </a:r>
            <a:r>
              <a:rPr sz="1600" dirty="0" err="1"/>
              <a:t>l’UFR</a:t>
            </a:r>
            <a:r>
              <a:rPr sz="1600" spc="-70" dirty="0"/>
              <a:t> </a:t>
            </a:r>
            <a:r>
              <a:rPr sz="1600" dirty="0"/>
              <a:t>SSA</a:t>
            </a:r>
            <a:r>
              <a:rPr sz="1600" spc="-104" dirty="0"/>
              <a:t> </a:t>
            </a:r>
            <a:r>
              <a:rPr sz="1600" dirty="0" err="1"/>
              <a:t>s’organise</a:t>
            </a:r>
            <a:r>
              <a:rPr sz="1600" spc="-96" dirty="0"/>
              <a:t> </a:t>
            </a:r>
            <a:r>
              <a:rPr sz="1600" dirty="0" err="1"/>
              <a:t>autour</a:t>
            </a:r>
            <a:r>
              <a:rPr sz="1600" spc="-78" dirty="0"/>
              <a:t> </a:t>
            </a:r>
            <a:r>
              <a:rPr sz="1600" dirty="0" err="1"/>
              <a:t>d’une</a:t>
            </a:r>
            <a:r>
              <a:rPr sz="1600" spc="-70" dirty="0"/>
              <a:t> </a:t>
            </a:r>
            <a:r>
              <a:rPr sz="1600" b="1" dirty="0"/>
              <a:t>progression</a:t>
            </a:r>
            <a:r>
              <a:rPr sz="1600" b="1" spc="-86" dirty="0"/>
              <a:t> </a:t>
            </a:r>
            <a:r>
              <a:rPr sz="1600" b="1" dirty="0" err="1"/>
              <a:t>année</a:t>
            </a:r>
            <a:r>
              <a:rPr sz="1600" b="1" spc="-104" dirty="0"/>
              <a:t> </a:t>
            </a:r>
            <a:r>
              <a:rPr sz="1600" b="1" dirty="0"/>
              <a:t>par</a:t>
            </a:r>
            <a:r>
              <a:rPr sz="1600" b="1" spc="-505" dirty="0"/>
              <a:t> </a:t>
            </a:r>
            <a:r>
              <a:rPr sz="1600" b="1" dirty="0" err="1"/>
              <a:t>année</a:t>
            </a:r>
            <a:r>
              <a:rPr sz="1600" dirty="0"/>
              <a:t>. Le tableau </a:t>
            </a:r>
            <a:r>
              <a:rPr sz="1600" dirty="0" err="1"/>
              <a:t>présente</a:t>
            </a:r>
            <a:r>
              <a:rPr sz="1600" dirty="0"/>
              <a:t> les </a:t>
            </a:r>
            <a:r>
              <a:rPr sz="1600" dirty="0" err="1"/>
              <a:t>compétences</a:t>
            </a:r>
            <a:r>
              <a:rPr sz="1600" dirty="0"/>
              <a:t> </a:t>
            </a:r>
            <a:r>
              <a:rPr sz="1600" dirty="0" err="1"/>
              <a:t>attendues</a:t>
            </a:r>
            <a:r>
              <a:rPr sz="1600" dirty="0"/>
              <a:t> pour </a:t>
            </a:r>
            <a:r>
              <a:rPr sz="1600" dirty="0" err="1"/>
              <a:t>chaque</a:t>
            </a:r>
            <a:r>
              <a:rPr sz="1600" dirty="0"/>
              <a:t> </a:t>
            </a:r>
            <a:r>
              <a:rPr sz="1600" dirty="0" err="1"/>
              <a:t>année</a:t>
            </a:r>
            <a:r>
              <a:rPr sz="1600" dirty="0"/>
              <a:t>.</a:t>
            </a:r>
          </a:p>
        </p:txBody>
      </p:sp>
      <p:sp>
        <p:nvSpPr>
          <p:cNvPr id="107" name="Modifier : 2 clics"/>
          <p:cNvSpPr txBox="1">
            <a:spLocks noGrp="1"/>
          </p:cNvSpPr>
          <p:nvPr>
            <p:ph type="body" idx="1"/>
          </p:nvPr>
        </p:nvSpPr>
        <p:spPr>
          <a:xfrm>
            <a:off x="137155" y="1856885"/>
            <a:ext cx="10058400" cy="4023360"/>
          </a:xfrm>
          <a:prstGeom prst="rect">
            <a:avLst/>
          </a:prstGeom>
        </p:spPr>
        <p:txBody>
          <a:bodyPr/>
          <a:lstStyle/>
          <a:p>
            <a:endParaRPr dirty="0"/>
          </a:p>
        </p:txBody>
      </p:sp>
      <p:pic>
        <p:nvPicPr>
          <p:cNvPr id="108" name="Capture d’écran 2023-08-31 à 20.40.24.png" descr="Capture d’écran 2023-08-31 à 20.40.24.png"/>
          <p:cNvPicPr>
            <a:picLocks noChangeAspect="1"/>
          </p:cNvPicPr>
          <p:nvPr/>
        </p:nvPicPr>
        <p:blipFill>
          <a:blip r:embed="rId2"/>
          <a:stretch>
            <a:fillRect/>
          </a:stretch>
        </p:blipFill>
        <p:spPr>
          <a:xfrm>
            <a:off x="1" y="41285"/>
            <a:ext cx="10195554" cy="6388086"/>
          </a:xfrm>
          <a:prstGeom prst="rect">
            <a:avLst/>
          </a:prstGeom>
          <a:ln w="12700">
            <a:miter lim="400000"/>
          </a:ln>
        </p:spPr>
      </p:pic>
      <p:sp>
        <p:nvSpPr>
          <p:cNvPr id="2" name="ZoneTexte 1">
            <a:extLst>
              <a:ext uri="{FF2B5EF4-FFF2-40B4-BE49-F238E27FC236}">
                <a16:creationId xmlns:a16="http://schemas.microsoft.com/office/drawing/2014/main" id="{AF26BF06-3714-7B41-A58A-1E3BACA471EE}"/>
              </a:ext>
            </a:extLst>
          </p:cNvPr>
          <p:cNvSpPr txBox="1"/>
          <p:nvPr/>
        </p:nvSpPr>
        <p:spPr>
          <a:xfrm>
            <a:off x="10526751" y="1204332"/>
            <a:ext cx="1471961" cy="4247317"/>
          </a:xfrm>
          <a:prstGeom prst="rect">
            <a:avLst/>
          </a:prstGeom>
          <a:noFill/>
        </p:spPr>
        <p:txBody>
          <a:bodyPr wrap="square" rtlCol="0">
            <a:spAutoFit/>
          </a:bodyPr>
          <a:lstStyle/>
          <a:p>
            <a:r>
              <a:rPr lang="fr-FR" dirty="0"/>
              <a:t>L’enseignement</a:t>
            </a:r>
            <a:r>
              <a:rPr lang="fr-FR" spc="-123" dirty="0"/>
              <a:t> </a:t>
            </a:r>
            <a:r>
              <a:rPr lang="fr-FR" dirty="0"/>
              <a:t>de</a:t>
            </a:r>
            <a:r>
              <a:rPr lang="fr-FR" spc="-148" dirty="0"/>
              <a:t> </a:t>
            </a:r>
            <a:r>
              <a:rPr lang="fr-FR" dirty="0"/>
              <a:t>l’anglais</a:t>
            </a:r>
            <a:r>
              <a:rPr lang="fr-FR" spc="-123" dirty="0"/>
              <a:t> </a:t>
            </a:r>
            <a:r>
              <a:rPr lang="fr-FR" dirty="0"/>
              <a:t>en</a:t>
            </a:r>
            <a:r>
              <a:rPr lang="fr-FR" spc="-136" dirty="0"/>
              <a:t> </a:t>
            </a:r>
            <a:r>
              <a:rPr lang="fr-FR" dirty="0"/>
              <a:t>licence</a:t>
            </a:r>
            <a:r>
              <a:rPr lang="fr-FR" spc="-123" dirty="0"/>
              <a:t> </a:t>
            </a:r>
            <a:r>
              <a:rPr lang="fr-FR" dirty="0"/>
              <a:t>à</a:t>
            </a:r>
            <a:r>
              <a:rPr lang="fr-FR" spc="-161" dirty="0"/>
              <a:t> </a:t>
            </a:r>
            <a:r>
              <a:rPr lang="fr-FR" dirty="0"/>
              <a:t>l’UFR</a:t>
            </a:r>
            <a:r>
              <a:rPr lang="fr-FR" spc="-99" dirty="0"/>
              <a:t> </a:t>
            </a:r>
            <a:r>
              <a:rPr lang="fr-FR" dirty="0"/>
              <a:t>SSA</a:t>
            </a:r>
            <a:r>
              <a:rPr lang="fr-FR" spc="-148" dirty="0"/>
              <a:t> </a:t>
            </a:r>
            <a:r>
              <a:rPr lang="fr-FR" dirty="0"/>
              <a:t>s’organise</a:t>
            </a:r>
            <a:r>
              <a:rPr lang="fr-FR" spc="-136" dirty="0"/>
              <a:t> </a:t>
            </a:r>
            <a:r>
              <a:rPr lang="fr-FR" dirty="0"/>
              <a:t>autour</a:t>
            </a:r>
            <a:r>
              <a:rPr lang="fr-FR" spc="-111" dirty="0"/>
              <a:t> </a:t>
            </a:r>
            <a:r>
              <a:rPr lang="fr-FR" dirty="0"/>
              <a:t>d’une</a:t>
            </a:r>
            <a:r>
              <a:rPr lang="fr-FR" spc="-99" dirty="0"/>
              <a:t> </a:t>
            </a:r>
            <a:r>
              <a:rPr lang="fr-FR" b="1" dirty="0"/>
              <a:t>progression</a:t>
            </a:r>
            <a:r>
              <a:rPr lang="fr-FR" b="1" spc="-123" dirty="0"/>
              <a:t> </a:t>
            </a:r>
            <a:r>
              <a:rPr lang="fr-FR" b="1" dirty="0"/>
              <a:t>année</a:t>
            </a:r>
            <a:r>
              <a:rPr lang="fr-FR" b="1" spc="-148" dirty="0"/>
              <a:t> </a:t>
            </a:r>
            <a:r>
              <a:rPr lang="fr-FR" b="1" dirty="0"/>
              <a:t>par</a:t>
            </a:r>
            <a:r>
              <a:rPr lang="fr-FR" b="1" spc="-718" dirty="0"/>
              <a:t> </a:t>
            </a:r>
            <a:r>
              <a:rPr lang="fr-FR" b="1" dirty="0"/>
              <a:t>année</a:t>
            </a:r>
            <a:r>
              <a:rPr lang="fr-FR" dirty="0"/>
              <a:t>. Le tableau présente les compétences attendues pour chaque année.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7414F151-A6A1-BA40-A165-B45DAEBB9DB0}"/>
              </a:ext>
            </a:extLst>
          </p:cNvPr>
          <p:cNvSpPr txBox="1"/>
          <p:nvPr/>
        </p:nvSpPr>
        <p:spPr>
          <a:xfrm>
            <a:off x="209862" y="0"/>
            <a:ext cx="11982137" cy="8617744"/>
          </a:xfrm>
          <a:prstGeom prst="rect">
            <a:avLst/>
          </a:prstGeom>
          <a:noFill/>
        </p:spPr>
        <p:txBody>
          <a:bodyPr wrap="square" rtlCol="0">
            <a:spAutoFit/>
          </a:bodyPr>
          <a:lstStyle/>
          <a:p>
            <a:pPr algn="ctr"/>
            <a:endParaRPr lang="fr-FR" dirty="0">
              <a:effectLst/>
              <a:latin typeface="Arial" panose="020B0604020202020204" pitchFamily="34" charset="0"/>
            </a:endParaRPr>
          </a:p>
          <a:p>
            <a:pPr algn="ctr"/>
            <a:r>
              <a:rPr lang="fr-FR" sz="4800" dirty="0">
                <a:effectLst/>
                <a:latin typeface="Arial" panose="020B0604020202020204" pitchFamily="34" charset="0"/>
              </a:rPr>
              <a:t>Maîtrise du Français Ecrit  18 h à distance</a:t>
            </a:r>
          </a:p>
          <a:p>
            <a:endParaRPr lang="fr-FR" dirty="0">
              <a:effectLst/>
              <a:latin typeface="Courier" panose="02070309020205020404" pitchFamily="49" charset="0"/>
            </a:endParaRPr>
          </a:p>
          <a:p>
            <a:r>
              <a:rPr lang="fr-FR" sz="2000" dirty="0">
                <a:effectLst/>
                <a:latin typeface="+mj-lt"/>
              </a:rPr>
              <a:t>Cet enseignement transversal de semestre 1 est constitué d'une série de modules en ligne proposés chaque semaine, qui sont constitués d'exercices et de fiches synthétiques et portent sur le vocabulaire, la construction des phrases complexes et la structuration des textes. Un test de positionnement permet en début d'année d'évaluer le niveau de chacun pour mieux identifier les lacunes éventuelles qui devront être plus particulièrement retravaillées au cours de ce premier semestre. Un accompagnement en présentiel facultatif est proposé aux étudiants qui en ont besoin. Par ailleurs, les étudiants qui connaissent des difficultés en orthographe se voient proposer une seconde série de modules, portant sur l'orthographe des conjugaisons et sur l'orthographe grammaticale.</a:t>
            </a:r>
          </a:p>
          <a:p>
            <a:endParaRPr lang="fr-FR" sz="2000" dirty="0">
              <a:effectLst/>
              <a:latin typeface="+mj-lt"/>
            </a:endParaRPr>
          </a:p>
          <a:p>
            <a:r>
              <a:rPr lang="fr-FR" sz="2000" dirty="0">
                <a:effectLst/>
                <a:latin typeface="+mj-lt"/>
              </a:rPr>
              <a:t>Il s'agit de consolider un certain nombre de compétences rédactionnelles fondamentales, qui sont transversales à l'ensemble des disciplines de la première année d'étude, et qui doivent être acquises pour aborder dans de bonnes conditions la rédaction des différents genres de textes qui sont attendus à l'université.</a:t>
            </a:r>
          </a:p>
          <a:p>
            <a:endParaRPr lang="fr-FR" sz="2000" dirty="0">
              <a:effectLst/>
              <a:latin typeface="+mj-lt"/>
            </a:endParaRPr>
          </a:p>
          <a:p>
            <a:r>
              <a:rPr lang="fr-FR" sz="2000" dirty="0">
                <a:effectLst/>
                <a:latin typeface="+mj-lt"/>
              </a:rPr>
              <a:t>Les compétences visées sont : </a:t>
            </a:r>
          </a:p>
          <a:p>
            <a:r>
              <a:rPr lang="fr-FR" sz="2000" dirty="0">
                <a:effectLst/>
                <a:latin typeface="+mj-lt"/>
              </a:rPr>
              <a:t>- se positionner dans un texte- choisir les mots justes et bien les employer</a:t>
            </a:r>
          </a:p>
          <a:p>
            <a:r>
              <a:rPr lang="fr-FR" sz="2000" dirty="0">
                <a:effectLst/>
                <a:latin typeface="+mj-lt"/>
              </a:rPr>
              <a:t>- construire des phrases complexes- construire un texte cohérent et structuré- orthographier les verbes</a:t>
            </a:r>
          </a:p>
          <a:p>
            <a:r>
              <a:rPr lang="fr-FR" sz="2000" dirty="0">
                <a:effectLst/>
                <a:latin typeface="+mj-lt"/>
              </a:rPr>
              <a:t>-marquer les accords.</a:t>
            </a:r>
          </a:p>
          <a:p>
            <a:endParaRPr lang="fr-FR" sz="2000" dirty="0">
              <a:latin typeface="+mj-lt"/>
            </a:endParaRPr>
          </a:p>
          <a:p>
            <a:endParaRPr lang="fr-FR" sz="2000" dirty="0">
              <a:effectLst/>
              <a:latin typeface="+mj-lt"/>
            </a:endParaRPr>
          </a:p>
          <a:p>
            <a:endParaRPr lang="fr-FR" sz="2000" dirty="0">
              <a:effectLst/>
              <a:latin typeface="+mj-lt"/>
            </a:endParaRPr>
          </a:p>
          <a:p>
            <a:endParaRPr lang="fr-FR" dirty="0">
              <a:effectLst/>
              <a:latin typeface="Courier" panose="02070309020205020404" pitchFamily="49" charset="0"/>
            </a:endParaRPr>
          </a:p>
          <a:p>
            <a:endParaRPr lang="fr-FR" dirty="0">
              <a:effectLst/>
              <a:latin typeface="Courier" panose="02070309020205020404" pitchFamily="49" charset="0"/>
            </a:endParaRPr>
          </a:p>
          <a:p>
            <a:endParaRPr lang="fr-FR" dirty="0">
              <a:effectLst/>
              <a:latin typeface="Courier" panose="02070309020205020404" pitchFamily="49" charset="0"/>
            </a:endParaRPr>
          </a:p>
          <a:p>
            <a:endParaRPr lang="fr-FR" dirty="0">
              <a:effectLst/>
              <a:latin typeface="Arial" panose="020B0604020202020204" pitchFamily="34" charset="0"/>
            </a:endParaRPr>
          </a:p>
          <a:p>
            <a:endParaRPr lang="fr-FR" dirty="0"/>
          </a:p>
        </p:txBody>
      </p:sp>
    </p:spTree>
    <p:extLst>
      <p:ext uri="{BB962C8B-B14F-4D97-AF65-F5344CB8AC3E}">
        <p14:creationId xmlns:p14="http://schemas.microsoft.com/office/powerpoint/2010/main" val="37174793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A5040C75-C15D-7F4A-AB40-81D55B97D2BD}"/>
              </a:ext>
            </a:extLst>
          </p:cNvPr>
          <p:cNvSpPr txBox="1"/>
          <p:nvPr/>
        </p:nvSpPr>
        <p:spPr>
          <a:xfrm>
            <a:off x="599607" y="104932"/>
            <a:ext cx="11197652" cy="5170646"/>
          </a:xfrm>
          <a:prstGeom prst="rect">
            <a:avLst/>
          </a:prstGeom>
          <a:noFill/>
        </p:spPr>
        <p:txBody>
          <a:bodyPr wrap="square" rtlCol="0">
            <a:spAutoFit/>
          </a:bodyPr>
          <a:lstStyle/>
          <a:p>
            <a:pPr algn="ctr"/>
            <a:r>
              <a:rPr lang="fr-FR" sz="4800" dirty="0">
                <a:effectLst/>
                <a:latin typeface="Arial" panose="020B0604020202020204" pitchFamily="34" charset="0"/>
              </a:rPr>
              <a:t>Méthodologie du travail universitaire 6 h en ligne +6 h en présentiel</a:t>
            </a:r>
          </a:p>
          <a:p>
            <a:endParaRPr lang="fr-FR" dirty="0">
              <a:latin typeface="Arial" panose="020B0604020202020204" pitchFamily="34" charset="0"/>
            </a:endParaRPr>
          </a:p>
          <a:p>
            <a:r>
              <a:rPr lang="fr-FR" dirty="0">
                <a:effectLst/>
                <a:latin typeface="+mj-lt"/>
              </a:rPr>
              <a:t>Le module de Méthodologie du travail universitaire (MTU) est dispensé en semestre 1 à la fois sous forme médiatisée et en présentiel. </a:t>
            </a:r>
          </a:p>
          <a:p>
            <a:endParaRPr lang="fr-FR" dirty="0">
              <a:effectLst/>
              <a:latin typeface="+mj-lt"/>
            </a:endParaRPr>
          </a:p>
          <a:p>
            <a:r>
              <a:rPr lang="fr-FR" dirty="0">
                <a:effectLst/>
                <a:latin typeface="+mj-lt"/>
              </a:rPr>
              <a:t>La partie médiatisée cherche à donner aux étudiants les bases de la méthodologie du travail universitaire, communes à toutes les formations, en vue d’améliorer leur réussite à l’université : planifier le travail universitaire en l’adaptant aux contraintes, définir des objectifs à court et à moyen termes, s’approprier des outils de planification, favoriser l’auto-évaluation, développer l’esprit de coopération entre étudiants.</a:t>
            </a:r>
          </a:p>
          <a:p>
            <a:r>
              <a:rPr lang="fr-FR" dirty="0">
                <a:effectLst/>
                <a:latin typeface="+mj-lt"/>
              </a:rPr>
              <a:t> </a:t>
            </a:r>
          </a:p>
          <a:p>
            <a:r>
              <a:rPr lang="fr-FR" dirty="0">
                <a:effectLst/>
                <a:latin typeface="+mj-lt"/>
              </a:rPr>
              <a:t>La partie présentielle se concentre sur la consolidation des prérequis et des compétences disciplinaires propres à la licence préparée.</a:t>
            </a:r>
          </a:p>
          <a:p>
            <a:r>
              <a:rPr lang="fr-FR" dirty="0">
                <a:effectLst/>
                <a:latin typeface="Arial" panose="020B0604020202020204" pitchFamily="34" charset="0"/>
              </a:rPr>
              <a:t> </a:t>
            </a:r>
          </a:p>
          <a:p>
            <a:endParaRPr lang="fr-FR" dirty="0"/>
          </a:p>
        </p:txBody>
      </p:sp>
    </p:spTree>
    <p:extLst>
      <p:ext uri="{BB962C8B-B14F-4D97-AF65-F5344CB8AC3E}">
        <p14:creationId xmlns:p14="http://schemas.microsoft.com/office/powerpoint/2010/main" val="16757066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03C0E811-3BBC-864D-8A66-8769938FF98F}"/>
              </a:ext>
            </a:extLst>
          </p:cNvPr>
          <p:cNvSpPr txBox="1"/>
          <p:nvPr/>
        </p:nvSpPr>
        <p:spPr>
          <a:xfrm>
            <a:off x="314793" y="239843"/>
            <a:ext cx="11752289" cy="5539978"/>
          </a:xfrm>
          <a:prstGeom prst="rect">
            <a:avLst/>
          </a:prstGeom>
          <a:noFill/>
        </p:spPr>
        <p:txBody>
          <a:bodyPr wrap="square" rtlCol="0">
            <a:spAutoFit/>
          </a:bodyPr>
          <a:lstStyle/>
          <a:p>
            <a:pPr algn="ctr"/>
            <a:r>
              <a:rPr lang="fr-FR" sz="4800" dirty="0">
                <a:effectLst/>
                <a:latin typeface="Arial" panose="020B0604020202020204" pitchFamily="34" charset="0"/>
              </a:rPr>
              <a:t>Grands repères 1 24 h à distance</a:t>
            </a:r>
          </a:p>
          <a:p>
            <a:endParaRPr lang="fr-FR" dirty="0">
              <a:effectLst/>
              <a:latin typeface="Courier" panose="02070309020205020404" pitchFamily="49" charset="0"/>
            </a:endParaRPr>
          </a:p>
          <a:p>
            <a:r>
              <a:rPr lang="fr-FR" dirty="0">
                <a:effectLst/>
                <a:latin typeface="+mj-lt"/>
              </a:rPr>
              <a:t>Grands Repères 1 est un cours entièrement en ligne, préparé par une quinzaine d'enseignants-chercheu</a:t>
            </a:r>
            <a:r>
              <a:rPr lang="fr-FR" dirty="0">
                <a:latin typeface="+mj-lt"/>
              </a:rPr>
              <a:t>r</a:t>
            </a:r>
            <a:r>
              <a:rPr lang="fr-FR" dirty="0">
                <a:effectLst/>
                <a:latin typeface="+mj-lt"/>
              </a:rPr>
              <a:t>s de l'université Paris Nanterre, à destination d'étudiants de L1 de nombreuses formations. C'est un cours pluridisciplinaire qui po </a:t>
            </a:r>
            <a:r>
              <a:rPr lang="fr-FR" dirty="0" err="1">
                <a:effectLst/>
                <a:latin typeface="+mj-lt"/>
              </a:rPr>
              <a:t>aur</a:t>
            </a:r>
            <a:r>
              <a:rPr lang="fr-FR" dirty="0">
                <a:effectLst/>
                <a:latin typeface="+mj-lt"/>
              </a:rPr>
              <a:t> objet une notion, inhabituelle dans certaines formations. Il s'agira de s'emparer de cette notion et de montrer aux étudiants comment elle peut être abordée dans plusieurs disciplines : psychologie, neurosciences, droit et histoire du droit, philosophie ancienne ou moderne, histoire de l'art, littérature... Les étudiants seront ainsi confrontés à une dimension importante du savoir universitaire, sa pluralité, et à la possibilité de faire communiquer les savoirs entre eux. Les spécialistes des différentes disciplines exposeront leur démarche dans un langage qui ne nécessite pas d'être spécialiste de leur domaine, l'objectif étant d'ouvrir les étudiants à des discours qui sortent du cadre strict de leur formation. Il ne s'agira donc pas d'un savoir standardisé mais d'un groupement de discours spécialisés, beaucoup moins habituel. </a:t>
            </a:r>
          </a:p>
          <a:p>
            <a:r>
              <a:rPr lang="fr-FR" dirty="0">
                <a:effectLst/>
                <a:latin typeface="+mj-lt"/>
              </a:rPr>
              <a:t>Ce cours étant en ligne, les étudiants l'auront à disposition, sous des formes diverses : </a:t>
            </a:r>
            <a:r>
              <a:rPr lang="fr-FR" dirty="0" err="1">
                <a:effectLst/>
                <a:latin typeface="+mj-lt"/>
              </a:rPr>
              <a:t>pdf</a:t>
            </a:r>
            <a:r>
              <a:rPr lang="fr-FR" dirty="0">
                <a:effectLst/>
                <a:latin typeface="+mj-lt"/>
              </a:rPr>
              <a:t>, documents iconographiques, vidéo, audio, etc. Les étudiants pourront donc organiser leur travail à leur convenance, tout en gardant à l'esprit qu'il équivaut à un cours de 2h par semaine en présentiel. </a:t>
            </a:r>
          </a:p>
          <a:p>
            <a:endParaRPr lang="fr-FR" dirty="0">
              <a:effectLst/>
              <a:latin typeface="Courier" panose="02070309020205020404" pitchFamily="49" charset="0"/>
            </a:endParaRPr>
          </a:p>
          <a:p>
            <a:r>
              <a:rPr lang="fr-FR" dirty="0">
                <a:latin typeface="Courier" panose="02070309020205020404" pitchFamily="49" charset="0"/>
              </a:rPr>
              <a:t>NB Un Grands Repères 2 fonctionne en semestre 2 sur le même modèle</a:t>
            </a:r>
            <a:endParaRPr lang="fr-FR" dirty="0">
              <a:effectLst/>
              <a:latin typeface="Courier" panose="02070309020205020404" pitchFamily="49" charset="0"/>
            </a:endParaRPr>
          </a:p>
          <a:p>
            <a:endParaRPr lang="fr-FR" dirty="0">
              <a:effectLst/>
              <a:latin typeface="Arial" panose="020B0604020202020204" pitchFamily="34" charset="0"/>
            </a:endParaRPr>
          </a:p>
          <a:p>
            <a:endParaRPr lang="fr-FR" dirty="0"/>
          </a:p>
        </p:txBody>
      </p:sp>
    </p:spTree>
    <p:extLst>
      <p:ext uri="{BB962C8B-B14F-4D97-AF65-F5344CB8AC3E}">
        <p14:creationId xmlns:p14="http://schemas.microsoft.com/office/powerpoint/2010/main" val="28357217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CA69A8-C629-4CD0-80DB-F035EFA62E05}"/>
              </a:ext>
            </a:extLst>
          </p:cNvPr>
          <p:cNvSpPr>
            <a:spLocks noGrp="1"/>
          </p:cNvSpPr>
          <p:nvPr>
            <p:ph type="ctrTitle"/>
          </p:nvPr>
        </p:nvSpPr>
        <p:spPr>
          <a:xfrm>
            <a:off x="1100051" y="-1"/>
            <a:ext cx="10058400" cy="5534098"/>
          </a:xfrm>
        </p:spPr>
        <p:txBody>
          <a:bodyPr>
            <a:normAutofit fontScale="90000"/>
          </a:bodyPr>
          <a:lstStyle/>
          <a:p>
            <a:pPr algn="ctr"/>
            <a:r>
              <a:rPr lang="fr-FR" sz="1800" dirty="0"/>
              <a:t/>
            </a:r>
            <a:br>
              <a:rPr lang="fr-FR" sz="1800" dirty="0"/>
            </a:br>
            <a:r>
              <a:rPr lang="fr-FR" sz="1800" dirty="0"/>
              <a:t/>
            </a:r>
            <a:br>
              <a:rPr lang="fr-FR" sz="1800" dirty="0"/>
            </a:br>
            <a:r>
              <a:rPr lang="fr-FR" sz="1800" dirty="0"/>
              <a:t/>
            </a:r>
            <a:br>
              <a:rPr lang="fr-FR" sz="1800" dirty="0"/>
            </a:br>
            <a:r>
              <a:rPr lang="fr-FR" sz="1800" dirty="0"/>
              <a:t/>
            </a:r>
            <a:br>
              <a:rPr lang="fr-FR" sz="1800" dirty="0"/>
            </a:br>
            <a:r>
              <a:rPr lang="fr-FR" sz="4800" dirty="0"/>
              <a:t>Déroulement des interventions des formations</a:t>
            </a:r>
            <a:r>
              <a:rPr lang="fr-FR" sz="2000" b="0" i="0" u="none" strike="noStrike" dirty="0">
                <a:solidFill>
                  <a:srgbClr val="000000"/>
                </a:solidFill>
                <a:effectLst/>
              </a:rPr>
              <a:t/>
            </a:r>
            <a:br>
              <a:rPr lang="fr-FR" sz="2000" b="0" i="0" u="none" strike="noStrike" dirty="0">
                <a:solidFill>
                  <a:srgbClr val="000000"/>
                </a:solidFill>
                <a:effectLst/>
              </a:rPr>
            </a:br>
            <a:r>
              <a:rPr lang="fr-FR" sz="2000" b="0" i="0" u="none" strike="noStrike" dirty="0">
                <a:solidFill>
                  <a:srgbClr val="000000"/>
                </a:solidFill>
                <a:effectLst/>
              </a:rPr>
              <a:t/>
            </a:r>
            <a:br>
              <a:rPr lang="fr-FR" sz="2000" b="0" i="0" u="none" strike="noStrike" dirty="0">
                <a:solidFill>
                  <a:srgbClr val="000000"/>
                </a:solidFill>
                <a:effectLst/>
              </a:rPr>
            </a:br>
            <a:r>
              <a:rPr lang="fr-FR" sz="3600" b="1" i="0" u="none" strike="noStrike" dirty="0">
                <a:solidFill>
                  <a:srgbClr val="000000"/>
                </a:solidFill>
                <a:effectLst/>
                <a:highlight>
                  <a:srgbClr val="FFFF00"/>
                </a:highlight>
              </a:rPr>
              <a:t>10h50</a:t>
            </a:r>
            <a:r>
              <a:rPr lang="fr-FR" sz="3600" b="1" i="0" u="none" strike="noStrike" dirty="0">
                <a:solidFill>
                  <a:srgbClr val="000000"/>
                </a:solidFill>
                <a:effectLst/>
              </a:rPr>
              <a:t> AES</a:t>
            </a:r>
            <a:br>
              <a:rPr lang="fr-FR" sz="3600" b="1" i="0" u="none" strike="noStrike" dirty="0">
                <a:solidFill>
                  <a:srgbClr val="000000"/>
                </a:solidFill>
                <a:effectLst/>
              </a:rPr>
            </a:br>
            <a:r>
              <a:rPr lang="fr-FR" sz="3600" b="1" i="0" u="none" strike="noStrike" dirty="0">
                <a:solidFill>
                  <a:srgbClr val="000000"/>
                </a:solidFill>
                <a:effectLst/>
                <a:highlight>
                  <a:srgbClr val="FFFF00"/>
                </a:highlight>
              </a:rPr>
              <a:t>11h</a:t>
            </a:r>
            <a:r>
              <a:rPr lang="fr-FR" sz="3600" b="1" i="0" u="none" strike="noStrike" dirty="0">
                <a:solidFill>
                  <a:srgbClr val="000000"/>
                </a:solidFill>
                <a:effectLst/>
              </a:rPr>
              <a:t> </a:t>
            </a:r>
            <a:r>
              <a:rPr lang="fr-FR" sz="3600" b="1" dirty="0">
                <a:solidFill>
                  <a:srgbClr val="000000"/>
                </a:solidFill>
              </a:rPr>
              <a:t>Histoire </a:t>
            </a:r>
            <a:r>
              <a:rPr lang="fr-FR" sz="3600" b="1" i="0" u="none" strike="noStrike" dirty="0">
                <a:solidFill>
                  <a:srgbClr val="000000"/>
                </a:solidFill>
                <a:effectLst/>
              </a:rPr>
              <a:t/>
            </a:r>
            <a:br>
              <a:rPr lang="fr-FR" sz="3600" b="1" i="0" u="none" strike="noStrike" dirty="0">
                <a:solidFill>
                  <a:srgbClr val="000000"/>
                </a:solidFill>
                <a:effectLst/>
              </a:rPr>
            </a:br>
            <a:r>
              <a:rPr lang="fr-FR" sz="3600" b="1" i="0" u="none" strike="noStrike" dirty="0">
                <a:solidFill>
                  <a:srgbClr val="000000"/>
                </a:solidFill>
                <a:effectLst/>
                <a:highlight>
                  <a:srgbClr val="FFFF00"/>
                </a:highlight>
              </a:rPr>
              <a:t>11h10</a:t>
            </a:r>
            <a:r>
              <a:rPr lang="fr-FR" sz="3600" b="1" i="0" u="none" strike="noStrike" dirty="0">
                <a:solidFill>
                  <a:srgbClr val="000000"/>
                </a:solidFill>
                <a:effectLst/>
              </a:rPr>
              <a:t> </a:t>
            </a:r>
            <a:r>
              <a:rPr lang="fr-FR" sz="3600" b="1" dirty="0">
                <a:solidFill>
                  <a:srgbClr val="000000"/>
                </a:solidFill>
              </a:rPr>
              <a:t>; Histoire de l’art et archéologie</a:t>
            </a:r>
            <a:r>
              <a:rPr lang="fr-FR" sz="3600" b="1" i="0" u="none" strike="noStrike" dirty="0">
                <a:solidFill>
                  <a:srgbClr val="000000"/>
                </a:solidFill>
                <a:effectLst/>
              </a:rPr>
              <a:t/>
            </a:r>
            <a:br>
              <a:rPr lang="fr-FR" sz="3600" b="1" i="0" u="none" strike="noStrike" dirty="0">
                <a:solidFill>
                  <a:srgbClr val="000000"/>
                </a:solidFill>
                <a:effectLst/>
              </a:rPr>
            </a:br>
            <a:r>
              <a:rPr lang="fr-FR" sz="3600" b="1" i="0" u="none" strike="noStrike" dirty="0">
                <a:solidFill>
                  <a:srgbClr val="000000"/>
                </a:solidFill>
                <a:effectLst/>
                <a:highlight>
                  <a:srgbClr val="FFFF00"/>
                </a:highlight>
              </a:rPr>
              <a:t>11h20</a:t>
            </a:r>
            <a:r>
              <a:rPr lang="fr-FR" sz="3600" b="1" dirty="0">
                <a:solidFill>
                  <a:srgbClr val="000000"/>
                </a:solidFill>
              </a:rPr>
              <a:t>; Sciences de l’homme, anthropologie et ethnologie</a:t>
            </a:r>
            <a:r>
              <a:rPr lang="fr-FR" sz="3600" b="1" i="0" u="none" strike="noStrike" dirty="0">
                <a:solidFill>
                  <a:srgbClr val="000000"/>
                </a:solidFill>
                <a:effectLst/>
              </a:rPr>
              <a:t/>
            </a:r>
            <a:br>
              <a:rPr lang="fr-FR" sz="3600" b="1" i="0" u="none" strike="noStrike" dirty="0">
                <a:solidFill>
                  <a:srgbClr val="000000"/>
                </a:solidFill>
                <a:effectLst/>
              </a:rPr>
            </a:br>
            <a:r>
              <a:rPr lang="fr-FR" sz="3600" b="1" i="0" u="none" strike="noStrike" dirty="0">
                <a:solidFill>
                  <a:srgbClr val="000000"/>
                </a:solidFill>
                <a:effectLst/>
                <a:highlight>
                  <a:srgbClr val="FFFF00"/>
                </a:highlight>
              </a:rPr>
              <a:t>11h30</a:t>
            </a:r>
            <a:r>
              <a:rPr lang="fr-FR" sz="3600" b="1" dirty="0">
                <a:solidFill>
                  <a:srgbClr val="000000"/>
                </a:solidFill>
              </a:rPr>
              <a:t> Sciences sociales </a:t>
            </a:r>
            <a:r>
              <a:rPr lang="fr-FR" sz="3600" b="1" i="0" u="none" strike="noStrike" dirty="0">
                <a:solidFill>
                  <a:srgbClr val="000000"/>
                </a:solidFill>
                <a:effectLst/>
              </a:rPr>
              <a:t/>
            </a:r>
            <a:br>
              <a:rPr lang="fr-FR" sz="3600" b="1" i="0" u="none" strike="noStrike" dirty="0">
                <a:solidFill>
                  <a:srgbClr val="000000"/>
                </a:solidFill>
                <a:effectLst/>
              </a:rPr>
            </a:br>
            <a:r>
              <a:rPr lang="fr-FR" sz="3600" b="1" i="0" u="none" strike="noStrike" dirty="0">
                <a:solidFill>
                  <a:srgbClr val="000000"/>
                </a:solidFill>
                <a:effectLst/>
                <a:highlight>
                  <a:srgbClr val="FFFF00"/>
                </a:highlight>
              </a:rPr>
              <a:t>11h40 </a:t>
            </a:r>
            <a:r>
              <a:rPr lang="fr-FR" sz="3600" b="1" dirty="0">
                <a:solidFill>
                  <a:srgbClr val="000000"/>
                </a:solidFill>
              </a:rPr>
              <a:t>Sociologie</a:t>
            </a:r>
            <a:r>
              <a:rPr lang="fr-FR" sz="3600" b="1" i="0" u="none" strike="noStrike" dirty="0">
                <a:solidFill>
                  <a:srgbClr val="000000"/>
                </a:solidFill>
                <a:effectLst/>
              </a:rPr>
              <a:t/>
            </a:r>
            <a:br>
              <a:rPr lang="fr-FR" sz="3600" b="1" i="0" u="none" strike="noStrike" dirty="0">
                <a:solidFill>
                  <a:srgbClr val="000000"/>
                </a:solidFill>
                <a:effectLst/>
              </a:rPr>
            </a:br>
            <a:r>
              <a:rPr lang="fr-FR" sz="3600" b="1" i="0" u="none" strike="noStrike" dirty="0">
                <a:solidFill>
                  <a:srgbClr val="000000"/>
                </a:solidFill>
                <a:effectLst/>
                <a:highlight>
                  <a:srgbClr val="FFFF00"/>
                </a:highlight>
              </a:rPr>
              <a:t>11h50 </a:t>
            </a:r>
            <a:r>
              <a:rPr lang="fr-FR" sz="3600" b="1" i="0" u="none" strike="noStrike" dirty="0">
                <a:solidFill>
                  <a:srgbClr val="000000"/>
                </a:solidFill>
                <a:effectLst/>
              </a:rPr>
              <a:t>Géographie Aménagement</a:t>
            </a:r>
            <a:r>
              <a:rPr lang="fr-FR" sz="2000" b="1" i="0" u="none" strike="noStrike" dirty="0">
                <a:solidFill>
                  <a:srgbClr val="000000"/>
                </a:solidFill>
                <a:effectLst/>
              </a:rPr>
              <a:t/>
            </a:r>
            <a:br>
              <a:rPr lang="fr-FR" sz="2000" b="1" i="0" u="none" strike="noStrike" dirty="0">
                <a:solidFill>
                  <a:srgbClr val="000000"/>
                </a:solidFill>
                <a:effectLst/>
              </a:rPr>
            </a:br>
            <a:r>
              <a:rPr lang="fr-FR" sz="2000" b="1" i="0" u="none" strike="noStrike" dirty="0">
                <a:solidFill>
                  <a:srgbClr val="000000"/>
                </a:solidFill>
                <a:effectLst/>
              </a:rPr>
              <a:t/>
            </a:r>
            <a:br>
              <a:rPr lang="fr-FR" sz="2000" b="1" i="0" u="none" strike="noStrike" dirty="0">
                <a:solidFill>
                  <a:srgbClr val="000000"/>
                </a:solidFill>
                <a:effectLst/>
              </a:rPr>
            </a:br>
            <a:r>
              <a:rPr lang="fr-FR" sz="2000" b="1" i="0" u="none" strike="noStrike" dirty="0">
                <a:solidFill>
                  <a:srgbClr val="000000"/>
                </a:solidFill>
                <a:effectLst/>
              </a:rPr>
              <a:t/>
            </a:r>
            <a:br>
              <a:rPr lang="fr-FR" sz="2000" b="1" i="0" u="none" strike="noStrike" dirty="0">
                <a:solidFill>
                  <a:srgbClr val="000000"/>
                </a:solidFill>
                <a:effectLst/>
              </a:rPr>
            </a:br>
            <a:r>
              <a:rPr lang="fr-FR" sz="1800" dirty="0"/>
              <a:t/>
            </a:r>
            <a:br>
              <a:rPr lang="fr-FR" sz="1800" dirty="0"/>
            </a:br>
            <a:r>
              <a:rPr lang="fr-FR" sz="1800" dirty="0"/>
              <a:t/>
            </a:r>
            <a:br>
              <a:rPr lang="fr-FR" sz="1800" dirty="0"/>
            </a:br>
            <a:endParaRPr lang="fr-FR" sz="1800" dirty="0"/>
          </a:p>
        </p:txBody>
      </p:sp>
      <p:sp>
        <p:nvSpPr>
          <p:cNvPr id="3" name="Sous-titre 2">
            <a:extLst>
              <a:ext uri="{FF2B5EF4-FFF2-40B4-BE49-F238E27FC236}">
                <a16:creationId xmlns:a16="http://schemas.microsoft.com/office/drawing/2014/main" id="{DF42B261-E1B0-4C23-90C4-81151B67F94C}"/>
              </a:ext>
            </a:extLst>
          </p:cNvPr>
          <p:cNvSpPr>
            <a:spLocks noGrp="1"/>
          </p:cNvSpPr>
          <p:nvPr>
            <p:ph type="subTitle" idx="1"/>
          </p:nvPr>
        </p:nvSpPr>
        <p:spPr>
          <a:xfrm flipV="1">
            <a:off x="1100051" y="5598620"/>
            <a:ext cx="10058400" cy="64523"/>
          </a:xfrm>
        </p:spPr>
        <p:txBody>
          <a:bodyPr>
            <a:normAutofit fontScale="25000" lnSpcReduction="20000"/>
          </a:bodyPr>
          <a:lstStyle/>
          <a:p>
            <a:endParaRPr lang="fr-FR" sz="3600" dirty="0"/>
          </a:p>
        </p:txBody>
      </p:sp>
      <p:pic>
        <p:nvPicPr>
          <p:cNvPr id="4" name="Image 3">
            <a:extLst>
              <a:ext uri="{FF2B5EF4-FFF2-40B4-BE49-F238E27FC236}">
                <a16:creationId xmlns:a16="http://schemas.microsoft.com/office/drawing/2014/main" id="{F8C1305D-7DAA-464C-B33E-1EB2E759F3CA}"/>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25540785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06742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55669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2528277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01391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Votre composante : l’UFR Sciences Sociales et Administration (SSA)</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dirty="0"/>
              <a:t>L’UFR SSA a un </a:t>
            </a:r>
            <a:r>
              <a:rPr lang="fr-FR" b="1" dirty="0"/>
              <a:t>site Internet</a:t>
            </a:r>
            <a:r>
              <a:rPr lang="fr-FR" dirty="0"/>
              <a:t> : </a:t>
            </a:r>
            <a:r>
              <a:rPr lang="fr-FR" dirty="0">
                <a:hlinkClick r:id="rId2"/>
              </a:rPr>
              <a:t>https://ufr-ssa.parisnanterre.fr/</a:t>
            </a:r>
            <a:endParaRPr lang="fr-FR" dirty="0"/>
          </a:p>
          <a:p>
            <a:r>
              <a:rPr lang="fr-FR" dirty="0"/>
              <a:t>Vous y trouverez :</a:t>
            </a:r>
          </a:p>
          <a:p>
            <a:pPr lvl="1"/>
            <a:r>
              <a:rPr lang="fr-FR" dirty="0"/>
              <a:t>Les </a:t>
            </a:r>
            <a:r>
              <a:rPr lang="fr-FR" b="1" dirty="0"/>
              <a:t>dates et modalités des réunions de pré-rentrée</a:t>
            </a:r>
            <a:r>
              <a:rPr lang="fr-FR" dirty="0"/>
              <a:t> de votre formation et les informations liées à la pré-rentrée et à la rentrée pour votre formation</a:t>
            </a:r>
          </a:p>
          <a:p>
            <a:pPr lvl="1"/>
            <a:r>
              <a:rPr lang="fr-FR" dirty="0"/>
              <a:t>Le lien vers le</a:t>
            </a:r>
            <a:r>
              <a:rPr lang="fr-FR" b="1" dirty="0"/>
              <a:t> livret pédagogique </a:t>
            </a:r>
            <a:r>
              <a:rPr lang="fr-FR" dirty="0"/>
              <a:t>de votre formation</a:t>
            </a:r>
          </a:p>
          <a:p>
            <a:pPr lvl="1"/>
            <a:r>
              <a:rPr lang="fr-FR" dirty="0"/>
              <a:t>Les informations relatives aux </a:t>
            </a:r>
            <a:r>
              <a:rPr lang="fr-FR" b="1" dirty="0"/>
              <a:t>inscriptions pédagogiques</a:t>
            </a:r>
          </a:p>
          <a:p>
            <a:pPr lvl="1"/>
            <a:r>
              <a:rPr lang="fr-FR" dirty="0"/>
              <a:t>Les informations relatives aux </a:t>
            </a:r>
            <a:r>
              <a:rPr lang="fr-FR" b="1" dirty="0"/>
              <a:t>examens</a:t>
            </a:r>
            <a:r>
              <a:rPr lang="fr-FR" dirty="0"/>
              <a:t> et aux </a:t>
            </a:r>
            <a:r>
              <a:rPr lang="fr-FR" b="1" dirty="0"/>
              <a:t>résultats</a:t>
            </a:r>
          </a:p>
          <a:p>
            <a:pPr lvl="1"/>
            <a:r>
              <a:rPr lang="fr-FR" dirty="0"/>
              <a:t>Les </a:t>
            </a:r>
            <a:r>
              <a:rPr lang="fr-FR" b="1" dirty="0"/>
              <a:t>noms et coordonnées du secrétariat pédagogique</a:t>
            </a:r>
            <a:r>
              <a:rPr lang="fr-FR" dirty="0"/>
              <a:t> de votre formation</a:t>
            </a:r>
          </a:p>
          <a:p>
            <a:pPr lvl="1"/>
            <a:r>
              <a:rPr lang="fr-FR" dirty="0"/>
              <a:t>Le lien vers le site Internet de votre département ou de votre formation</a:t>
            </a:r>
          </a:p>
        </p:txBody>
      </p:sp>
      <p:pic>
        <p:nvPicPr>
          <p:cNvPr id="4" name="Image 3">
            <a:extLst>
              <a:ext uri="{FF2B5EF4-FFF2-40B4-BE49-F238E27FC236}">
                <a16:creationId xmlns:a16="http://schemas.microsoft.com/office/drawing/2014/main" id="{B406B3A9-9566-471E-B89B-C0857AB4976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14411831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24810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6959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Votre composante : l’UFR Sciences Sociales et Administration (SSA)</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dirty="0"/>
              <a:t>L’UFR SSA regroupe 6 départements qui organisent la mise en œuvre de votre formation :</a:t>
            </a:r>
          </a:p>
          <a:p>
            <a:pPr lvl="1"/>
            <a:r>
              <a:rPr lang="fr-FR" dirty="0"/>
              <a:t>Administration Economique et Sociale (AES)</a:t>
            </a:r>
          </a:p>
          <a:p>
            <a:pPr lvl="1"/>
            <a:r>
              <a:rPr lang="fr-FR" dirty="0"/>
              <a:t>Anthropologie</a:t>
            </a:r>
          </a:p>
          <a:p>
            <a:pPr lvl="1"/>
            <a:r>
              <a:rPr lang="fr-FR" dirty="0"/>
              <a:t>Géographie et Aménagement</a:t>
            </a:r>
          </a:p>
          <a:p>
            <a:pPr lvl="1"/>
            <a:r>
              <a:rPr lang="fr-FR" dirty="0"/>
              <a:t>Histoire</a:t>
            </a:r>
          </a:p>
          <a:p>
            <a:pPr lvl="1"/>
            <a:r>
              <a:rPr lang="fr-FR" dirty="0"/>
              <a:t>Histoire de l'Art et Archéologie</a:t>
            </a:r>
          </a:p>
          <a:p>
            <a:pPr lvl="1"/>
            <a:r>
              <a:rPr lang="fr-FR" dirty="0"/>
              <a:t>Sociologie</a:t>
            </a:r>
          </a:p>
          <a:p>
            <a:r>
              <a:rPr lang="fr-FR" dirty="0"/>
              <a:t>Ces 6 départements sont en charge de 7 licences générales et 7 double-licences, ainsi que de plusieurs licences professionnelles et masters</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338870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BA58D3-838C-4454-80A6-D00C55773A36}"/>
              </a:ext>
            </a:extLst>
          </p:cNvPr>
          <p:cNvSpPr>
            <a:spLocks noGrp="1"/>
          </p:cNvSpPr>
          <p:nvPr>
            <p:ph type="title"/>
          </p:nvPr>
        </p:nvSpPr>
        <p:spPr/>
        <p:txBody>
          <a:bodyPr/>
          <a:lstStyle/>
          <a:p>
            <a:r>
              <a:rPr lang="fr-FR" dirty="0"/>
              <a:t>Les formations de l’UFR SSA</a:t>
            </a:r>
          </a:p>
        </p:txBody>
      </p:sp>
      <p:graphicFrame>
        <p:nvGraphicFramePr>
          <p:cNvPr id="6" name="Tableau 6">
            <a:extLst>
              <a:ext uri="{FF2B5EF4-FFF2-40B4-BE49-F238E27FC236}">
                <a16:creationId xmlns:a16="http://schemas.microsoft.com/office/drawing/2014/main" id="{C9AB128F-FA17-4C50-91BD-4D69721B81DC}"/>
              </a:ext>
            </a:extLst>
          </p:cNvPr>
          <p:cNvGraphicFramePr>
            <a:graphicFrameLocks noGrp="1"/>
          </p:cNvGraphicFramePr>
          <p:nvPr>
            <p:ph idx="1"/>
            <p:extLst>
              <p:ext uri="{D42A27DB-BD31-4B8C-83A1-F6EECF244321}">
                <p14:modId xmlns:p14="http://schemas.microsoft.com/office/powerpoint/2010/main" val="137774658"/>
              </p:ext>
            </p:extLst>
          </p:nvPr>
        </p:nvGraphicFramePr>
        <p:xfrm>
          <a:off x="520117" y="1963025"/>
          <a:ext cx="11291582" cy="4236440"/>
        </p:xfrm>
        <a:graphic>
          <a:graphicData uri="http://schemas.openxmlformats.org/drawingml/2006/table">
            <a:tbl>
              <a:tblPr firstRow="1" bandRow="1">
                <a:tableStyleId>{17292A2E-F333-43FB-9621-5CBBE7FDCDCB}</a:tableStyleId>
              </a:tblPr>
              <a:tblGrid>
                <a:gridCol w="5645791">
                  <a:extLst>
                    <a:ext uri="{9D8B030D-6E8A-4147-A177-3AD203B41FA5}">
                      <a16:colId xmlns:a16="http://schemas.microsoft.com/office/drawing/2014/main" val="2801592709"/>
                    </a:ext>
                  </a:extLst>
                </a:gridCol>
                <a:gridCol w="5645791">
                  <a:extLst>
                    <a:ext uri="{9D8B030D-6E8A-4147-A177-3AD203B41FA5}">
                      <a16:colId xmlns:a16="http://schemas.microsoft.com/office/drawing/2014/main" val="3732771710"/>
                    </a:ext>
                  </a:extLst>
                </a:gridCol>
              </a:tblGrid>
              <a:tr h="720517">
                <a:tc>
                  <a:txBody>
                    <a:bodyPr/>
                    <a:lstStyle/>
                    <a:p>
                      <a:r>
                        <a:rPr lang="fr-FR" dirty="0"/>
                        <a:t>Licences générales</a:t>
                      </a:r>
                    </a:p>
                  </a:txBody>
                  <a:tcPr/>
                </a:tc>
                <a:tc>
                  <a:txBody>
                    <a:bodyPr/>
                    <a:lstStyle/>
                    <a:p>
                      <a:r>
                        <a:rPr lang="fr-FR" dirty="0"/>
                        <a:t>Doubles-licences</a:t>
                      </a:r>
                    </a:p>
                  </a:txBody>
                  <a:tcPr/>
                </a:tc>
                <a:extLst>
                  <a:ext uri="{0D108BD9-81ED-4DB2-BD59-A6C34878D82A}">
                    <a16:rowId xmlns:a16="http://schemas.microsoft.com/office/drawing/2014/main" val="3033798834"/>
                  </a:ext>
                </a:extLst>
              </a:tr>
              <a:tr h="3515923">
                <a:tc>
                  <a:txBody>
                    <a:bodyPr/>
                    <a:lstStyle/>
                    <a:p>
                      <a:pPr>
                        <a:spcAft>
                          <a:spcPts val="600"/>
                        </a:spcAft>
                      </a:pPr>
                      <a:r>
                        <a:rPr lang="fr-FR" dirty="0"/>
                        <a:t>Administration économique et sociale (AES)</a:t>
                      </a:r>
                    </a:p>
                    <a:p>
                      <a:pPr>
                        <a:spcAft>
                          <a:spcPts val="600"/>
                        </a:spcAft>
                      </a:pPr>
                      <a:r>
                        <a:rPr lang="fr-FR" dirty="0"/>
                        <a:t>Géographie et aménagement</a:t>
                      </a:r>
                    </a:p>
                    <a:p>
                      <a:pPr>
                        <a:spcAft>
                          <a:spcPts val="600"/>
                        </a:spcAft>
                      </a:pPr>
                      <a:r>
                        <a:rPr lang="fr-FR" dirty="0"/>
                        <a:t>Histoire</a:t>
                      </a:r>
                    </a:p>
                    <a:p>
                      <a:pPr marL="0" indent="0">
                        <a:spcAft>
                          <a:spcPts val="600"/>
                        </a:spcAft>
                        <a:buFontTx/>
                        <a:buNone/>
                      </a:pPr>
                      <a:r>
                        <a:rPr lang="fr-FR" dirty="0"/>
                        <a:t>Histoire de l’art et archéologie (HAA)</a:t>
                      </a:r>
                    </a:p>
                    <a:p>
                      <a:pPr marL="0" indent="0">
                        <a:spcAft>
                          <a:spcPts val="600"/>
                        </a:spcAft>
                        <a:buFontTx/>
                        <a:buNone/>
                      </a:pPr>
                      <a:r>
                        <a:rPr lang="fr-FR" dirty="0"/>
                        <a:t>Sciences de l’Homme, anthropologie et ethnologie (SHAE)</a:t>
                      </a:r>
                    </a:p>
                    <a:p>
                      <a:pPr>
                        <a:spcAft>
                          <a:spcPts val="600"/>
                        </a:spcAft>
                      </a:pPr>
                      <a:r>
                        <a:rPr lang="fr-FR" dirty="0"/>
                        <a:t>Sciences sociales</a:t>
                      </a:r>
                    </a:p>
                    <a:p>
                      <a:pPr>
                        <a:spcAft>
                          <a:spcPts val="600"/>
                        </a:spcAft>
                      </a:pPr>
                      <a:r>
                        <a:rPr lang="fr-FR" dirty="0"/>
                        <a:t>Sociologie</a:t>
                      </a:r>
                    </a:p>
                  </a:txBody>
                  <a:tcPr/>
                </a:tc>
                <a:tc>
                  <a:txBody>
                    <a:bodyPr/>
                    <a:lstStyle/>
                    <a:p>
                      <a:pPr>
                        <a:spcAft>
                          <a:spcPts val="600"/>
                        </a:spcAft>
                      </a:pPr>
                      <a:r>
                        <a:rPr lang="fr-FR" dirty="0"/>
                        <a:t>Histoire-Droit (avec l’UFR DSP)</a:t>
                      </a:r>
                    </a:p>
                    <a:p>
                      <a:pPr>
                        <a:spcAft>
                          <a:spcPts val="600"/>
                        </a:spcAft>
                      </a:pPr>
                      <a:r>
                        <a:rPr lang="fr-FR" dirty="0"/>
                        <a:t>Histoire-Géographie et aménagement</a:t>
                      </a:r>
                    </a:p>
                    <a:p>
                      <a:pPr>
                        <a:spcAft>
                          <a:spcPts val="600"/>
                        </a:spcAft>
                      </a:pPr>
                      <a:r>
                        <a:rPr lang="fr-FR" dirty="0"/>
                        <a:t>Histoire-Histoire de l’art et archéologie</a:t>
                      </a:r>
                    </a:p>
                    <a:p>
                      <a:pPr marL="0" marR="0" lvl="0" indent="0" algn="l" defTabSz="914400" rtl="0" eaLnBrk="1" fontAlgn="auto" latinLnBrk="0" hangingPunct="1">
                        <a:lnSpc>
                          <a:spcPct val="100000"/>
                        </a:lnSpc>
                        <a:spcBef>
                          <a:spcPts val="0"/>
                        </a:spcBef>
                        <a:spcAft>
                          <a:spcPts val="600"/>
                        </a:spcAft>
                        <a:buClrTx/>
                        <a:buSzTx/>
                        <a:buFontTx/>
                        <a:buNone/>
                        <a:tabLst/>
                        <a:defRPr/>
                      </a:pPr>
                      <a:r>
                        <a:rPr lang="fr-FR" dirty="0"/>
                        <a:t>Histoire-LLCER Anglais (avec l’UFR LCE)</a:t>
                      </a:r>
                    </a:p>
                    <a:p>
                      <a:pPr marL="0" marR="0" lvl="0" indent="0" algn="l" defTabSz="914400" rtl="0" eaLnBrk="1" fontAlgn="auto" latinLnBrk="0" hangingPunct="1">
                        <a:lnSpc>
                          <a:spcPct val="100000"/>
                        </a:lnSpc>
                        <a:spcBef>
                          <a:spcPts val="0"/>
                        </a:spcBef>
                        <a:spcAft>
                          <a:spcPts val="600"/>
                        </a:spcAft>
                        <a:buClrTx/>
                        <a:buSzTx/>
                        <a:buFontTx/>
                        <a:buNone/>
                        <a:tabLst/>
                        <a:defRPr/>
                      </a:pPr>
                      <a:r>
                        <a:rPr lang="fr-FR" dirty="0"/>
                        <a:t>Histoire-LLCER Espagnol (avec l’UFR LCE)</a:t>
                      </a:r>
                    </a:p>
                    <a:p>
                      <a:pPr marL="0" marR="0" lvl="0" indent="0" algn="l" defTabSz="914400" rtl="0" eaLnBrk="1" fontAlgn="auto" latinLnBrk="0" hangingPunct="1">
                        <a:lnSpc>
                          <a:spcPct val="100000"/>
                        </a:lnSpc>
                        <a:spcBef>
                          <a:spcPts val="0"/>
                        </a:spcBef>
                        <a:spcAft>
                          <a:spcPts val="600"/>
                        </a:spcAft>
                        <a:buClrTx/>
                        <a:buSzTx/>
                        <a:buFontTx/>
                        <a:buNone/>
                        <a:tabLst/>
                        <a:defRPr/>
                      </a:pPr>
                      <a:r>
                        <a:rPr lang="fr-FR" dirty="0"/>
                        <a:t>Histoire de l’art et archéologie-Droit (avec l’UFR DSP)</a:t>
                      </a:r>
                    </a:p>
                    <a:p>
                      <a:pPr>
                        <a:spcAft>
                          <a:spcPts val="600"/>
                        </a:spcAft>
                      </a:pPr>
                      <a:r>
                        <a:rPr lang="fr-FR" dirty="0"/>
                        <a:t>Histoire de l’art et archéologie-SHAE</a:t>
                      </a:r>
                    </a:p>
                  </a:txBody>
                  <a:tcPr/>
                </a:tc>
                <a:extLst>
                  <a:ext uri="{0D108BD9-81ED-4DB2-BD59-A6C34878D82A}">
                    <a16:rowId xmlns:a16="http://schemas.microsoft.com/office/drawing/2014/main" val="3388361629"/>
                  </a:ext>
                </a:extLst>
              </a:tr>
            </a:tbl>
          </a:graphicData>
        </a:graphic>
      </p:graphicFrame>
    </p:spTree>
    <p:extLst>
      <p:ext uri="{BB962C8B-B14F-4D97-AF65-F5344CB8AC3E}">
        <p14:creationId xmlns:p14="http://schemas.microsoft.com/office/powerpoint/2010/main" val="3874971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Votre composante : l’UFR Sciences Sociales et Administration (SSA)</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dirty="0"/>
              <a:t>Au total, l’UFR SSA regroupe :</a:t>
            </a:r>
          </a:p>
          <a:p>
            <a:pPr lvl="1"/>
            <a:r>
              <a:rPr lang="fr-FR" dirty="0"/>
              <a:t>Plus d’une centaine d’enseignants-chercheurs et d’enseignants titulaires</a:t>
            </a:r>
          </a:p>
          <a:p>
            <a:pPr lvl="1"/>
            <a:r>
              <a:rPr lang="fr-FR" dirty="0"/>
              <a:t>Plusieurs dizaines d’enseignants contractuels et d’intervenants extérieurs</a:t>
            </a:r>
          </a:p>
          <a:p>
            <a:pPr lvl="1"/>
            <a:r>
              <a:rPr lang="fr-FR" dirty="0"/>
              <a:t>Plus d’une trentaine de personnels administratifs</a:t>
            </a:r>
          </a:p>
          <a:p>
            <a:pPr lvl="1"/>
            <a:r>
              <a:rPr lang="fr-FR" dirty="0"/>
              <a:t>Environ 4 200 étudiants inscrits en licence, licence professionnelle et master</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1171433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locaux de l’UFR SSA</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dirty="0"/>
              <a:t>L’UFR SSA dispose de différents locaux pour assurer ses activités :</a:t>
            </a:r>
          </a:p>
          <a:p>
            <a:pPr lvl="1"/>
            <a:r>
              <a:rPr lang="fr-FR" dirty="0"/>
              <a:t>Des </a:t>
            </a:r>
            <a:r>
              <a:rPr lang="fr-FR" b="1" dirty="0"/>
              <a:t>amphithéâtres</a:t>
            </a:r>
            <a:r>
              <a:rPr lang="fr-FR" dirty="0"/>
              <a:t> et des </a:t>
            </a:r>
            <a:r>
              <a:rPr lang="fr-FR" b="1" dirty="0"/>
              <a:t>salles de cours</a:t>
            </a:r>
            <a:r>
              <a:rPr lang="fr-FR" dirty="0"/>
              <a:t>, répartis principalement entre les bâtiments Lefebvre (D), Rouch (DD), </a:t>
            </a:r>
            <a:r>
              <a:rPr lang="fr-FR" dirty="0" err="1"/>
              <a:t>Ramnoux</a:t>
            </a:r>
            <a:r>
              <a:rPr lang="fr-FR" dirty="0"/>
              <a:t> (E) et Ephémère 2 (N)</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131081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
        <p:nvSpPr>
          <p:cNvPr id="17" name="Rectangle 16">
            <a:extLst>
              <a:ext uri="{FF2B5EF4-FFF2-40B4-BE49-F238E27FC236}">
                <a16:creationId xmlns:a16="http://schemas.microsoft.com/office/drawing/2014/main" id="{105702F3-A921-6EB9-F624-48FB12F02C64}"/>
              </a:ext>
            </a:extLst>
          </p:cNvPr>
          <p:cNvSpPr/>
          <p:nvPr/>
        </p:nvSpPr>
        <p:spPr>
          <a:xfrm>
            <a:off x="813515" y="1161513"/>
            <a:ext cx="10476964" cy="9272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Espace réservé du contenu 11">
            <a:extLst>
              <a:ext uri="{FF2B5EF4-FFF2-40B4-BE49-F238E27FC236}">
                <a16:creationId xmlns:a16="http://schemas.microsoft.com/office/drawing/2014/main" id="{70BF901E-6D0A-B89C-B0E6-487975C9DF3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556885" y="115974"/>
            <a:ext cx="7078231" cy="6184634"/>
          </a:xfrm>
        </p:spPr>
      </p:pic>
      <p:sp>
        <p:nvSpPr>
          <p:cNvPr id="18" name="Rectangle 17">
            <a:extLst>
              <a:ext uri="{FF2B5EF4-FFF2-40B4-BE49-F238E27FC236}">
                <a16:creationId xmlns:a16="http://schemas.microsoft.com/office/drawing/2014/main" id="{2CBF6B37-1008-7C97-632A-8DA55122A09A}"/>
              </a:ext>
            </a:extLst>
          </p:cNvPr>
          <p:cNvSpPr/>
          <p:nvPr/>
        </p:nvSpPr>
        <p:spPr>
          <a:xfrm>
            <a:off x="3825025" y="3181082"/>
            <a:ext cx="798490" cy="1004552"/>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a:extLst>
              <a:ext uri="{FF2B5EF4-FFF2-40B4-BE49-F238E27FC236}">
                <a16:creationId xmlns:a16="http://schemas.microsoft.com/office/drawing/2014/main" id="{0F95F65B-76A6-42C6-53CD-63DE9C914E7E}"/>
              </a:ext>
            </a:extLst>
          </p:cNvPr>
          <p:cNvSpPr txBox="1"/>
          <p:nvPr/>
        </p:nvSpPr>
        <p:spPr>
          <a:xfrm>
            <a:off x="991674" y="1783724"/>
            <a:ext cx="1912513" cy="923330"/>
          </a:xfrm>
          <a:prstGeom prst="rect">
            <a:avLst/>
          </a:prstGeom>
          <a:noFill/>
        </p:spPr>
        <p:txBody>
          <a:bodyPr wrap="square" rtlCol="0">
            <a:spAutoFit/>
          </a:bodyPr>
          <a:lstStyle/>
          <a:p>
            <a:r>
              <a:rPr lang="fr-FR" dirty="0">
                <a:solidFill>
                  <a:schemeClr val="accent2"/>
                </a:solidFill>
              </a:rPr>
              <a:t>Lieux principaux d’enseignement de l’UFR SSA</a:t>
            </a:r>
          </a:p>
        </p:txBody>
      </p:sp>
      <p:cxnSp>
        <p:nvCxnSpPr>
          <p:cNvPr id="21" name="Connecteur droit avec flèche 20">
            <a:extLst>
              <a:ext uri="{FF2B5EF4-FFF2-40B4-BE49-F238E27FC236}">
                <a16:creationId xmlns:a16="http://schemas.microsoft.com/office/drawing/2014/main" id="{46B22A93-5536-519A-446C-E4864F6F0E28}"/>
              </a:ext>
            </a:extLst>
          </p:cNvPr>
          <p:cNvCxnSpPr>
            <a:cxnSpLocks/>
          </p:cNvCxnSpPr>
          <p:nvPr/>
        </p:nvCxnSpPr>
        <p:spPr>
          <a:xfrm>
            <a:off x="2620851" y="2543577"/>
            <a:ext cx="1146219" cy="637505"/>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783AAEC7-3C21-9D69-FE83-1D0E9663909D}"/>
              </a:ext>
            </a:extLst>
          </p:cNvPr>
          <p:cNvSpPr/>
          <p:nvPr/>
        </p:nvSpPr>
        <p:spPr>
          <a:xfrm>
            <a:off x="6593983" y="1972919"/>
            <a:ext cx="708338" cy="425003"/>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9" name="Connecteur droit avec flèche 28">
            <a:extLst>
              <a:ext uri="{FF2B5EF4-FFF2-40B4-BE49-F238E27FC236}">
                <a16:creationId xmlns:a16="http://schemas.microsoft.com/office/drawing/2014/main" id="{8910AFB1-CD4E-4FA4-14B8-B899D428A50D}"/>
              </a:ext>
            </a:extLst>
          </p:cNvPr>
          <p:cNvCxnSpPr>
            <a:cxnSpLocks/>
          </p:cNvCxnSpPr>
          <p:nvPr/>
        </p:nvCxnSpPr>
        <p:spPr>
          <a:xfrm flipV="1">
            <a:off x="2620851" y="2397922"/>
            <a:ext cx="3928056" cy="29746"/>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7750840"/>
      </p:ext>
    </p:extLst>
  </p:cSld>
  <p:clrMapOvr>
    <a:masterClrMapping/>
  </p:clrMapOvr>
</p:sld>
</file>

<file path=ppt/theme/theme1.xml><?xml version="1.0" encoding="utf-8"?>
<a:theme xmlns:a="http://schemas.openxmlformats.org/drawingml/2006/main" name="Rétrospective">
  <a:themeElements>
    <a:clrScheme name="Personnalisé 2">
      <a:dk1>
        <a:sysClr val="windowText" lastClr="000000"/>
      </a:dk1>
      <a:lt1>
        <a:sysClr val="window" lastClr="FFFFFF"/>
      </a:lt1>
      <a:dk2>
        <a:srgbClr val="373545"/>
      </a:dk2>
      <a:lt2>
        <a:srgbClr val="CEDBE6"/>
      </a:lt2>
      <a:accent1>
        <a:srgbClr val="595959"/>
      </a:accent1>
      <a:accent2>
        <a:srgbClr val="4A9B82"/>
      </a:accent2>
      <a:accent3>
        <a:srgbClr val="75BDA7"/>
      </a:accent3>
      <a:accent4>
        <a:srgbClr val="7A8C8E"/>
      </a:accent4>
      <a:accent5>
        <a:srgbClr val="84ACB6"/>
      </a:accent5>
      <a:accent6>
        <a:srgbClr val="2683C6"/>
      </a:accent6>
      <a:hlink>
        <a:srgbClr val="316757"/>
      </a:hlink>
      <a:folHlink>
        <a:srgbClr val="9F6715"/>
      </a:folHlink>
    </a:clrScheme>
    <a:fontScheme name="Rétrospectiv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TM02900769[[fn=Rétrospective]]</Template>
  <TotalTime>1319</TotalTime>
  <Words>4063</Words>
  <Application>Microsoft Office PowerPoint</Application>
  <PresentationFormat>Grand écran</PresentationFormat>
  <Paragraphs>242</Paragraphs>
  <Slides>41</Slides>
  <Notes>3</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41</vt:i4>
      </vt:variant>
    </vt:vector>
  </HeadingPairs>
  <TitlesOfParts>
    <vt:vector size="47" baseType="lpstr">
      <vt:lpstr>Arial</vt:lpstr>
      <vt:lpstr>Calibri</vt:lpstr>
      <vt:lpstr>Calibri Light</vt:lpstr>
      <vt:lpstr>Courier</vt:lpstr>
      <vt:lpstr>Courier New</vt:lpstr>
      <vt:lpstr>Rétrospective</vt:lpstr>
      <vt:lpstr>Réunion d’accueil L1 2023-2024</vt:lpstr>
      <vt:lpstr>Bienvenue</vt:lpstr>
      <vt:lpstr>Votre composante : l’UFR Sciences Sociales et Administration (SSA)</vt:lpstr>
      <vt:lpstr>Votre composante : l’UFR Sciences Sociales et Administration (SSA)</vt:lpstr>
      <vt:lpstr>Votre composante : l’UFR Sciences Sociales et Administration (SSA)</vt:lpstr>
      <vt:lpstr>Les formations de l’UFR SSA</vt:lpstr>
      <vt:lpstr>Votre composante : l’UFR Sciences Sociales et Administration (SSA)</vt:lpstr>
      <vt:lpstr>Les locaux de l’UFR SSA</vt:lpstr>
      <vt:lpstr>Présentation PowerPoint</vt:lpstr>
      <vt:lpstr>Présentation PowerPoint</vt:lpstr>
      <vt:lpstr>Les locaux de l’UFR SSA</vt:lpstr>
      <vt:lpstr>Présentation PowerPoint</vt:lpstr>
      <vt:lpstr>Présentation PowerPoint</vt:lpstr>
      <vt:lpstr>L’organisation des formations de l’UFR</vt:lpstr>
      <vt:lpstr>Le livret pédagogique</vt:lpstr>
      <vt:lpstr>La maquette de votre formation</vt:lpstr>
      <vt:lpstr>Les modalités de contrôle des connaissances et des compétences (M3C) et les examens</vt:lpstr>
      <vt:lpstr>Les modalités de contrôle des connaissances et des compétences (M3C) et les examens</vt:lpstr>
      <vt:lpstr>L’inscription pédagogique</vt:lpstr>
      <vt:lpstr>Le secrétariat pédagogique</vt:lpstr>
      <vt:lpstr>Votre directeur d’études L1</vt:lpstr>
      <vt:lpstr>Les réunions de pré-rentrée</vt:lpstr>
      <vt:lpstr>Les réunions de pré-rentrée</vt:lpstr>
      <vt:lpstr>Les réunions de pré-rentrée</vt:lpstr>
      <vt:lpstr>Les formalités à réaliser avant la rentrée</vt:lpstr>
      <vt:lpstr>Les formalités à réaliser avant la rentrée</vt:lpstr>
      <vt:lpstr>Les autres services dont vous bénéficiez en tant qu’étudiants de Nanterre</vt:lpstr>
      <vt:lpstr>Les autres services dont vous bénéficiez en tant qu’étudiants de Nanterre</vt:lpstr>
      <vt:lpstr>Présentation PowerPoint</vt:lpstr>
      <vt:lpstr>Présentation PowerPoint</vt:lpstr>
      <vt:lpstr>L’enseignement de l’anglais en licence à l’UFR SSA s’organise autour d’une progression année par année. Le tableau présente les compétences attendues pour chaque année.</vt:lpstr>
      <vt:lpstr>Présentation PowerPoint</vt:lpstr>
      <vt:lpstr>Présentation PowerPoint</vt:lpstr>
      <vt:lpstr>Présentation PowerPoint</vt:lpstr>
      <vt:lpstr>    Déroulement des interventions des formations  10h50 AES 11h Histoire  11h10 ; Histoire de l’art et archéologie 11h20; Sciences de l’homme, anthropologie et ethnologie 11h30 Sciences sociales  11h40 Sociologie 11h50 Géographie Aménagement     </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Journée d’accueil L1</dc:title>
  <dc:creator>Lionel Rischmann</dc:creator>
  <cp:lastModifiedBy>Del franco Celine</cp:lastModifiedBy>
  <cp:revision>47</cp:revision>
  <dcterms:created xsi:type="dcterms:W3CDTF">2019-09-02T13:52:35Z</dcterms:created>
  <dcterms:modified xsi:type="dcterms:W3CDTF">2023-09-08T09:53:20Z</dcterms:modified>
</cp:coreProperties>
</file>