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6"/>
  </p:notesMasterIdLst>
  <p:sldIdLst>
    <p:sldId id="256" r:id="rId2"/>
    <p:sldId id="292" r:id="rId3"/>
    <p:sldId id="294" r:id="rId4"/>
    <p:sldId id="257" r:id="rId5"/>
    <p:sldId id="285" r:id="rId6"/>
    <p:sldId id="262" r:id="rId7"/>
    <p:sldId id="284" r:id="rId8"/>
    <p:sldId id="311" r:id="rId9"/>
    <p:sldId id="297" r:id="rId10"/>
    <p:sldId id="302" r:id="rId11"/>
    <p:sldId id="295" r:id="rId12"/>
    <p:sldId id="303" r:id="rId13"/>
    <p:sldId id="299" r:id="rId14"/>
    <p:sldId id="258" r:id="rId15"/>
    <p:sldId id="259" r:id="rId16"/>
    <p:sldId id="310" r:id="rId17"/>
    <p:sldId id="308" r:id="rId18"/>
    <p:sldId id="309" r:id="rId19"/>
    <p:sldId id="261" r:id="rId20"/>
    <p:sldId id="287" r:id="rId21"/>
    <p:sldId id="260" r:id="rId22"/>
    <p:sldId id="293" r:id="rId23"/>
    <p:sldId id="290" r:id="rId24"/>
    <p:sldId id="304" r:id="rId25"/>
    <p:sldId id="305" r:id="rId26"/>
    <p:sldId id="306" r:id="rId27"/>
    <p:sldId id="307" r:id="rId28"/>
    <p:sldId id="325" r:id="rId29"/>
    <p:sldId id="326" r:id="rId30"/>
    <p:sldId id="319" r:id="rId31"/>
    <p:sldId id="321" r:id="rId32"/>
    <p:sldId id="322" r:id="rId33"/>
    <p:sldId id="323" r:id="rId34"/>
    <p:sldId id="324" r:id="rId3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4791" autoAdjust="0"/>
    <p:restoredTop sz="93159" autoAdjust="0"/>
  </p:normalViewPr>
  <p:slideViewPr>
    <p:cSldViewPr snapToGrid="0">
      <p:cViewPr varScale="1">
        <p:scale>
          <a:sx n="60" d="100"/>
          <a:sy n="60" d="100"/>
        </p:scale>
        <p:origin x="100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76AA408-045D-4ABB-A117-44E6C76C016E}" type="datetimeFigureOut">
              <a:rPr lang="fr-FR" smtClean="0"/>
              <a:t>10/09/2025</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F42A163-33F6-4821-B3C5-8D6E322932C3}" type="slidenum">
              <a:rPr lang="fr-FR" smtClean="0"/>
              <a:t>‹N°›</a:t>
            </a:fld>
            <a:endParaRPr lang="fr-FR"/>
          </a:p>
        </p:txBody>
      </p:sp>
    </p:spTree>
    <p:extLst>
      <p:ext uri="{BB962C8B-B14F-4D97-AF65-F5344CB8AC3E}">
        <p14:creationId xmlns:p14="http://schemas.microsoft.com/office/powerpoint/2010/main" val="13178494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6F42A163-33F6-4821-B3C5-8D6E322932C3}" type="slidenum">
              <a:rPr lang="fr-FR" smtClean="0"/>
              <a:t>4</a:t>
            </a:fld>
            <a:endParaRPr lang="fr-FR"/>
          </a:p>
        </p:txBody>
      </p:sp>
    </p:spTree>
    <p:extLst>
      <p:ext uri="{BB962C8B-B14F-4D97-AF65-F5344CB8AC3E}">
        <p14:creationId xmlns:p14="http://schemas.microsoft.com/office/powerpoint/2010/main" val="10104186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6F42A163-33F6-4821-B3C5-8D6E322932C3}" type="slidenum">
              <a:rPr lang="fr-FR" smtClean="0"/>
              <a:t>12</a:t>
            </a:fld>
            <a:endParaRPr lang="fr-FR"/>
          </a:p>
        </p:txBody>
      </p:sp>
    </p:spTree>
    <p:extLst>
      <p:ext uri="{BB962C8B-B14F-4D97-AF65-F5344CB8AC3E}">
        <p14:creationId xmlns:p14="http://schemas.microsoft.com/office/powerpoint/2010/main" val="33632860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6F42A163-33F6-4821-B3C5-8D6E322932C3}" type="slidenum">
              <a:rPr lang="fr-FR" smtClean="0"/>
              <a:t>13</a:t>
            </a:fld>
            <a:endParaRPr lang="fr-FR"/>
          </a:p>
        </p:txBody>
      </p:sp>
    </p:spTree>
    <p:extLst>
      <p:ext uri="{BB962C8B-B14F-4D97-AF65-F5344CB8AC3E}">
        <p14:creationId xmlns:p14="http://schemas.microsoft.com/office/powerpoint/2010/main" val="34757324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fr-FR"/>
              <a:t>Modifiez le style du titre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6302718E-9F21-4218-AAF1-91B35654B11D}" type="datetimeFigureOut">
              <a:rPr lang="fr-FR" smtClean="0"/>
              <a:t>10/09/2025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FBDFDAE-8775-4494-891D-1F25709FDCFF}" type="slidenum">
              <a:rPr lang="fr-FR" smtClean="0"/>
              <a:t>‹N°›</a:t>
            </a:fld>
            <a:endParaRPr lang="fr-F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554202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6302718E-9F21-4218-AAF1-91B35654B11D}" type="datetimeFigureOut">
              <a:rPr lang="fr-FR" smtClean="0"/>
              <a:t>10/09/2025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FBDFDAE-8775-4494-891D-1F25709FDCFF}" type="slidenum">
              <a:rPr lang="fr-FR" smtClean="0"/>
              <a:t>‹N°›</a:t>
            </a:fld>
            <a:endParaRPr lang="fr-FR"/>
          </a:p>
        </p:txBody>
      </p:sp>
    </p:spTree>
    <p:extLst>
      <p:ext uri="{BB962C8B-B14F-4D97-AF65-F5344CB8AC3E}">
        <p14:creationId xmlns:p14="http://schemas.microsoft.com/office/powerpoint/2010/main" val="40757604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6302718E-9F21-4218-AAF1-91B35654B11D}" type="datetimeFigureOut">
              <a:rPr lang="fr-FR" smtClean="0"/>
              <a:t>10/09/2025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FBDFDAE-8775-4494-891D-1F25709FDCFF}" type="slidenum">
              <a:rPr lang="fr-FR" smtClean="0"/>
              <a:t>‹N°›</a:t>
            </a:fld>
            <a:endParaRPr lang="fr-FR"/>
          </a:p>
        </p:txBody>
      </p:sp>
    </p:spTree>
    <p:extLst>
      <p:ext uri="{BB962C8B-B14F-4D97-AF65-F5344CB8AC3E}">
        <p14:creationId xmlns:p14="http://schemas.microsoft.com/office/powerpoint/2010/main" val="7092156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6302718E-9F21-4218-AAF1-91B35654B11D}" type="datetimeFigureOut">
              <a:rPr lang="fr-FR" smtClean="0"/>
              <a:t>10/09/2025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FBDFDAE-8775-4494-891D-1F25709FDCFF}" type="slidenum">
              <a:rPr lang="fr-FR" smtClean="0"/>
              <a:t>‹N°›</a:t>
            </a:fld>
            <a:endParaRPr lang="fr-FR"/>
          </a:p>
        </p:txBody>
      </p:sp>
    </p:spTree>
    <p:extLst>
      <p:ext uri="{BB962C8B-B14F-4D97-AF65-F5344CB8AC3E}">
        <p14:creationId xmlns:p14="http://schemas.microsoft.com/office/powerpoint/2010/main" val="31309693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fr-FR"/>
              <a:t>Modifiez le style du titre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6302718E-9F21-4218-AAF1-91B35654B11D}" type="datetimeFigureOut">
              <a:rPr lang="fr-FR" smtClean="0"/>
              <a:t>10/09/2025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FBDFDAE-8775-4494-891D-1F25709FDCFF}" type="slidenum">
              <a:rPr lang="fr-FR" smtClean="0"/>
              <a:t>‹N°›</a:t>
            </a:fld>
            <a:endParaRPr lang="fr-F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869589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fr-FR"/>
              <a:t>Modifiez le style du titre</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6302718E-9F21-4218-AAF1-91B35654B11D}" type="datetimeFigureOut">
              <a:rPr lang="fr-FR" smtClean="0"/>
              <a:t>10/09/2025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5FBDFDAE-8775-4494-891D-1F25709FDCFF}" type="slidenum">
              <a:rPr lang="fr-FR" smtClean="0"/>
              <a:t>‹N°›</a:t>
            </a:fld>
            <a:endParaRPr lang="fr-FR"/>
          </a:p>
        </p:txBody>
      </p:sp>
    </p:spTree>
    <p:extLst>
      <p:ext uri="{BB962C8B-B14F-4D97-AF65-F5344CB8AC3E}">
        <p14:creationId xmlns:p14="http://schemas.microsoft.com/office/powerpoint/2010/main" val="13225575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fr-FR"/>
              <a:t>Modifiez le style du titre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1097280" y="2582334"/>
            <a:ext cx="4937760" cy="337820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6217920" y="2582334"/>
            <a:ext cx="4937760" cy="337820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6302718E-9F21-4218-AAF1-91B35654B11D}" type="datetimeFigureOut">
              <a:rPr lang="fr-FR" smtClean="0"/>
              <a:t>10/09/2025</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5FBDFDAE-8775-4494-891D-1F25709FDCFF}" type="slidenum">
              <a:rPr lang="fr-FR" smtClean="0"/>
              <a:t>‹N°›</a:t>
            </a:fld>
            <a:endParaRPr lang="fr-FR"/>
          </a:p>
        </p:txBody>
      </p:sp>
    </p:spTree>
    <p:extLst>
      <p:ext uri="{BB962C8B-B14F-4D97-AF65-F5344CB8AC3E}">
        <p14:creationId xmlns:p14="http://schemas.microsoft.com/office/powerpoint/2010/main" val="15908984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6302718E-9F21-4218-AAF1-91B35654B11D}" type="datetimeFigureOut">
              <a:rPr lang="fr-FR" smtClean="0"/>
              <a:t>10/09/2025</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5FBDFDAE-8775-4494-891D-1F25709FDCFF}" type="slidenum">
              <a:rPr lang="fr-FR" smtClean="0"/>
              <a:t>‹N°›</a:t>
            </a:fld>
            <a:endParaRPr lang="fr-FR"/>
          </a:p>
        </p:txBody>
      </p:sp>
    </p:spTree>
    <p:extLst>
      <p:ext uri="{BB962C8B-B14F-4D97-AF65-F5344CB8AC3E}">
        <p14:creationId xmlns:p14="http://schemas.microsoft.com/office/powerpoint/2010/main" val="8852622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6302718E-9F21-4218-AAF1-91B35654B11D}" type="datetimeFigureOut">
              <a:rPr lang="fr-FR" smtClean="0"/>
              <a:t>10/09/2025</a:t>
            </a:fld>
            <a:endParaRPr lang="fr-F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fr-FR"/>
          </a:p>
        </p:txBody>
      </p:sp>
      <p:sp>
        <p:nvSpPr>
          <p:cNvPr id="9" name="Slide Number Placeholder 8"/>
          <p:cNvSpPr>
            <a:spLocks noGrp="1"/>
          </p:cNvSpPr>
          <p:nvPr>
            <p:ph type="sldNum" sz="quarter" idx="12"/>
          </p:nvPr>
        </p:nvSpPr>
        <p:spPr/>
        <p:txBody>
          <a:bodyPr/>
          <a:lstStyle/>
          <a:p>
            <a:fld id="{5FBDFDAE-8775-4494-891D-1F25709FDCFF}" type="slidenum">
              <a:rPr lang="fr-FR" smtClean="0"/>
              <a:t>‹N°›</a:t>
            </a:fld>
            <a:endParaRPr lang="fr-FR"/>
          </a:p>
        </p:txBody>
      </p:sp>
    </p:spTree>
    <p:extLst>
      <p:ext uri="{BB962C8B-B14F-4D97-AF65-F5344CB8AC3E}">
        <p14:creationId xmlns:p14="http://schemas.microsoft.com/office/powerpoint/2010/main" val="3118327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fr-FR"/>
              <a:t>Modifiez le style du titre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6302718E-9F21-4218-AAF1-91B35654B11D}" type="datetimeFigureOut">
              <a:rPr lang="fr-FR" smtClean="0"/>
              <a:t>10/09/2025</a:t>
            </a:fld>
            <a:endParaRPr lang="fr-F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fr-F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5FBDFDAE-8775-4494-891D-1F25709FDCFF}" type="slidenum">
              <a:rPr lang="fr-FR" smtClean="0"/>
              <a:t>‹N°›</a:t>
            </a:fld>
            <a:endParaRPr lang="fr-FR"/>
          </a:p>
        </p:txBody>
      </p:sp>
    </p:spTree>
    <p:extLst>
      <p:ext uri="{BB962C8B-B14F-4D97-AF65-F5344CB8AC3E}">
        <p14:creationId xmlns:p14="http://schemas.microsoft.com/office/powerpoint/2010/main" val="8532594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fr-FR"/>
              <a:t>Modifiez le style du titre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6302718E-9F21-4218-AAF1-91B35654B11D}" type="datetimeFigureOut">
              <a:rPr lang="fr-FR" smtClean="0"/>
              <a:t>10/09/2025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5FBDFDAE-8775-4494-891D-1F25709FDCFF}" type="slidenum">
              <a:rPr lang="fr-FR" smtClean="0"/>
              <a:t>‹N°›</a:t>
            </a:fld>
            <a:endParaRPr lang="fr-FR"/>
          </a:p>
        </p:txBody>
      </p:sp>
    </p:spTree>
    <p:extLst>
      <p:ext uri="{BB962C8B-B14F-4D97-AF65-F5344CB8AC3E}">
        <p14:creationId xmlns:p14="http://schemas.microsoft.com/office/powerpoint/2010/main" val="28489075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fr-FR"/>
              <a:t>Modifiez le style du titre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6302718E-9F21-4218-AAF1-91B35654B11D}" type="datetimeFigureOut">
              <a:rPr lang="fr-FR" smtClean="0"/>
              <a:t>10/09/2025</a:t>
            </a:fld>
            <a:endParaRPr lang="fr-F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fr-F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5FBDFDAE-8775-4494-891D-1F25709FDCFF}" type="slidenum">
              <a:rPr lang="fr-FR" smtClean="0"/>
              <a:t>‹N°›</a:t>
            </a:fld>
            <a:endParaRPr lang="fr-F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2580471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s://formations.parisnanterre.fr/"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s://dri.parisnanterre.fr/spel/" TargetMode="External"/><Relationship Id="rId2" Type="http://schemas.openxmlformats.org/officeDocument/2006/relationships/hyperlink" Target="https://portail.parisnanterre.fr/" TargetMode="Externa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26.xml.rels><?xml version="1.0" encoding="UTF-8" standalone="yes"?>
<Relationships xmlns="http://schemas.openxmlformats.org/package/2006/relationships"><Relationship Id="rId3" Type="http://schemas.openxmlformats.org/officeDocument/2006/relationships/hyperlink" Target="https://reseaupro.parisnanterre.fr/" TargetMode="External"/><Relationship Id="rId2" Type="http://schemas.openxmlformats.org/officeDocument/2006/relationships/hyperlink" Target="https://scuioip.parisnanterre.fr/" TargetMode="External"/><Relationship Id="rId1" Type="http://schemas.openxmlformats.org/officeDocument/2006/relationships/slideLayout" Target="../slideLayouts/slideLayout2.xml"/><Relationship Id="rId5" Type="http://schemas.openxmlformats.org/officeDocument/2006/relationships/image" Target="../media/image1.jpeg"/><Relationship Id="rId4" Type="http://schemas.openxmlformats.org/officeDocument/2006/relationships/hyperlink" Target="https://scuioip.parisnanterre.fr/accueil-sha" TargetMode="External"/></Relationships>
</file>

<file path=ppt/slides/_rels/slide27.xml.rels><?xml version="1.0" encoding="UTF-8" standalone="yes"?>
<Relationships xmlns="http://schemas.openxmlformats.org/package/2006/relationships"><Relationship Id="rId3" Type="http://schemas.openxmlformats.org/officeDocument/2006/relationships/hyperlink" Target="https://suaps.parisnanterre.fr/" TargetMode="External"/><Relationship Id="rId2" Type="http://schemas.openxmlformats.org/officeDocument/2006/relationships/hyperlink" Target="https://international.parisnanterre.fr/" TargetMode="External"/><Relationship Id="rId1" Type="http://schemas.openxmlformats.org/officeDocument/2006/relationships/slideLayout" Target="../slideLayouts/slideLayout2.xml"/><Relationship Id="rId5" Type="http://schemas.openxmlformats.org/officeDocument/2006/relationships/image" Target="../media/image1.jpeg"/><Relationship Id="rId4" Type="http://schemas.openxmlformats.org/officeDocument/2006/relationships/hyperlink" Target="https://culture.parisnanterre.fr/" TargetMode="Externa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s://ufr-ssa.parisnanterre.fr/"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4CA69A8-C629-4CD0-80DB-F035EFA62E05}"/>
              </a:ext>
            </a:extLst>
          </p:cNvPr>
          <p:cNvSpPr>
            <a:spLocks noGrp="1"/>
          </p:cNvSpPr>
          <p:nvPr>
            <p:ph type="ctrTitle"/>
          </p:nvPr>
        </p:nvSpPr>
        <p:spPr/>
        <p:txBody>
          <a:bodyPr>
            <a:normAutofit/>
          </a:bodyPr>
          <a:lstStyle/>
          <a:p>
            <a:pPr algn="ctr"/>
            <a:r>
              <a:rPr lang="fr-FR" dirty="0"/>
              <a:t>Réunion d’accueil L1</a:t>
            </a:r>
            <a:br>
              <a:rPr lang="fr-FR" dirty="0"/>
            </a:br>
            <a:r>
              <a:rPr lang="fr-FR" dirty="0"/>
              <a:t>mardi 9 septembre 2025</a:t>
            </a:r>
          </a:p>
        </p:txBody>
      </p:sp>
      <p:sp>
        <p:nvSpPr>
          <p:cNvPr id="3" name="Sous-titre 2">
            <a:extLst>
              <a:ext uri="{FF2B5EF4-FFF2-40B4-BE49-F238E27FC236}">
                <a16:creationId xmlns:a16="http://schemas.microsoft.com/office/drawing/2014/main" id="{DF42B261-E1B0-4C23-90C4-81151B67F94C}"/>
              </a:ext>
            </a:extLst>
          </p:cNvPr>
          <p:cNvSpPr>
            <a:spLocks noGrp="1"/>
          </p:cNvSpPr>
          <p:nvPr>
            <p:ph type="subTitle" idx="1"/>
          </p:nvPr>
        </p:nvSpPr>
        <p:spPr/>
        <p:txBody>
          <a:bodyPr>
            <a:normAutofit/>
          </a:bodyPr>
          <a:lstStyle/>
          <a:p>
            <a:r>
              <a:rPr lang="fr-FR" sz="3600" dirty="0"/>
              <a:t>UFR Sciences Sociales et Administration</a:t>
            </a:r>
          </a:p>
        </p:txBody>
      </p:sp>
      <p:pic>
        <p:nvPicPr>
          <p:cNvPr id="4" name="Image 3">
            <a:extLst>
              <a:ext uri="{FF2B5EF4-FFF2-40B4-BE49-F238E27FC236}">
                <a16:creationId xmlns:a16="http://schemas.microsoft.com/office/drawing/2014/main" id="{F8C1305D-7DAA-464C-B33E-1EB2E759F3CA}"/>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64362" y="5663143"/>
            <a:ext cx="2066925" cy="628650"/>
          </a:xfrm>
          <a:prstGeom prst="rect">
            <a:avLst/>
          </a:prstGeom>
          <a:noFill/>
          <a:ln>
            <a:noFill/>
          </a:ln>
        </p:spPr>
      </p:pic>
    </p:spTree>
    <p:extLst>
      <p:ext uri="{BB962C8B-B14F-4D97-AF65-F5344CB8AC3E}">
        <p14:creationId xmlns:p14="http://schemas.microsoft.com/office/powerpoint/2010/main" val="34186958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B406B3A9-9566-471E-B89B-C0857AB49765}"/>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64362" y="5663143"/>
            <a:ext cx="2066925" cy="628650"/>
          </a:xfrm>
          <a:prstGeom prst="rect">
            <a:avLst/>
          </a:prstGeom>
          <a:noFill/>
          <a:ln>
            <a:noFill/>
          </a:ln>
        </p:spPr>
      </p:pic>
      <p:sp>
        <p:nvSpPr>
          <p:cNvPr id="17" name="Rectangle 16">
            <a:extLst>
              <a:ext uri="{FF2B5EF4-FFF2-40B4-BE49-F238E27FC236}">
                <a16:creationId xmlns:a16="http://schemas.microsoft.com/office/drawing/2014/main" id="{105702F3-A921-6EB9-F624-48FB12F02C64}"/>
              </a:ext>
            </a:extLst>
          </p:cNvPr>
          <p:cNvSpPr/>
          <p:nvPr/>
        </p:nvSpPr>
        <p:spPr>
          <a:xfrm>
            <a:off x="813515" y="1161513"/>
            <a:ext cx="10476964" cy="92727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2" name="Espace réservé du contenu 11">
            <a:extLst>
              <a:ext uri="{FF2B5EF4-FFF2-40B4-BE49-F238E27FC236}">
                <a16:creationId xmlns:a16="http://schemas.microsoft.com/office/drawing/2014/main" id="{70BF901E-6D0A-B89C-B0E6-487975C9DF39}"/>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2556885" y="115974"/>
            <a:ext cx="7078231" cy="6184634"/>
          </a:xfrm>
        </p:spPr>
      </p:pic>
      <p:sp>
        <p:nvSpPr>
          <p:cNvPr id="18" name="Rectangle 17">
            <a:extLst>
              <a:ext uri="{FF2B5EF4-FFF2-40B4-BE49-F238E27FC236}">
                <a16:creationId xmlns:a16="http://schemas.microsoft.com/office/drawing/2014/main" id="{2CBF6B37-1008-7C97-632A-8DA55122A09A}"/>
              </a:ext>
            </a:extLst>
          </p:cNvPr>
          <p:cNvSpPr/>
          <p:nvPr/>
        </p:nvSpPr>
        <p:spPr>
          <a:xfrm>
            <a:off x="3825025" y="3181082"/>
            <a:ext cx="798490" cy="1004552"/>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9" name="ZoneTexte 18">
            <a:extLst>
              <a:ext uri="{FF2B5EF4-FFF2-40B4-BE49-F238E27FC236}">
                <a16:creationId xmlns:a16="http://schemas.microsoft.com/office/drawing/2014/main" id="{0F95F65B-76A6-42C6-53CD-63DE9C914E7E}"/>
              </a:ext>
            </a:extLst>
          </p:cNvPr>
          <p:cNvSpPr txBox="1"/>
          <p:nvPr/>
        </p:nvSpPr>
        <p:spPr>
          <a:xfrm>
            <a:off x="991674" y="1783724"/>
            <a:ext cx="1912513" cy="923330"/>
          </a:xfrm>
          <a:prstGeom prst="rect">
            <a:avLst/>
          </a:prstGeom>
          <a:noFill/>
        </p:spPr>
        <p:txBody>
          <a:bodyPr wrap="square" rtlCol="0">
            <a:spAutoFit/>
          </a:bodyPr>
          <a:lstStyle/>
          <a:p>
            <a:r>
              <a:rPr lang="fr-FR" dirty="0">
                <a:solidFill>
                  <a:schemeClr val="accent2"/>
                </a:solidFill>
              </a:rPr>
              <a:t>Lieux principaux d’enseignement de l’UFR SSA</a:t>
            </a:r>
          </a:p>
        </p:txBody>
      </p:sp>
      <p:cxnSp>
        <p:nvCxnSpPr>
          <p:cNvPr id="21" name="Connecteur droit avec flèche 20">
            <a:extLst>
              <a:ext uri="{FF2B5EF4-FFF2-40B4-BE49-F238E27FC236}">
                <a16:creationId xmlns:a16="http://schemas.microsoft.com/office/drawing/2014/main" id="{46B22A93-5536-519A-446C-E4864F6F0E28}"/>
              </a:ext>
            </a:extLst>
          </p:cNvPr>
          <p:cNvCxnSpPr>
            <a:cxnSpLocks/>
          </p:cNvCxnSpPr>
          <p:nvPr/>
        </p:nvCxnSpPr>
        <p:spPr>
          <a:xfrm>
            <a:off x="2620851" y="2543577"/>
            <a:ext cx="1146219" cy="637505"/>
          </a:xfrm>
          <a:prstGeom prst="straightConnector1">
            <a:avLst/>
          </a:prstGeom>
          <a:ln w="285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sp>
        <p:nvSpPr>
          <p:cNvPr id="25" name="Rectangle 24">
            <a:extLst>
              <a:ext uri="{FF2B5EF4-FFF2-40B4-BE49-F238E27FC236}">
                <a16:creationId xmlns:a16="http://schemas.microsoft.com/office/drawing/2014/main" id="{783AAEC7-3C21-9D69-FE83-1D0E9663909D}"/>
              </a:ext>
            </a:extLst>
          </p:cNvPr>
          <p:cNvSpPr/>
          <p:nvPr/>
        </p:nvSpPr>
        <p:spPr>
          <a:xfrm>
            <a:off x="6593983" y="1972919"/>
            <a:ext cx="708338" cy="425003"/>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29" name="Connecteur droit avec flèche 28">
            <a:extLst>
              <a:ext uri="{FF2B5EF4-FFF2-40B4-BE49-F238E27FC236}">
                <a16:creationId xmlns:a16="http://schemas.microsoft.com/office/drawing/2014/main" id="{8910AFB1-CD4E-4FA4-14B8-B899D428A50D}"/>
              </a:ext>
            </a:extLst>
          </p:cNvPr>
          <p:cNvCxnSpPr>
            <a:cxnSpLocks/>
          </p:cNvCxnSpPr>
          <p:nvPr/>
        </p:nvCxnSpPr>
        <p:spPr>
          <a:xfrm flipV="1">
            <a:off x="2620851" y="2397922"/>
            <a:ext cx="3928056" cy="29746"/>
          </a:xfrm>
          <a:prstGeom prst="straightConnector1">
            <a:avLst/>
          </a:prstGeom>
          <a:ln w="285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377508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B406B3A9-9566-471E-B89B-C0857AB49765}"/>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64362" y="5663143"/>
            <a:ext cx="2066925" cy="628650"/>
          </a:xfrm>
          <a:prstGeom prst="rect">
            <a:avLst/>
          </a:prstGeom>
          <a:noFill/>
          <a:ln>
            <a:noFill/>
          </a:ln>
        </p:spPr>
      </p:pic>
      <p:sp>
        <p:nvSpPr>
          <p:cNvPr id="17" name="Rectangle 16">
            <a:extLst>
              <a:ext uri="{FF2B5EF4-FFF2-40B4-BE49-F238E27FC236}">
                <a16:creationId xmlns:a16="http://schemas.microsoft.com/office/drawing/2014/main" id="{105702F3-A921-6EB9-F624-48FB12F02C64}"/>
              </a:ext>
            </a:extLst>
          </p:cNvPr>
          <p:cNvSpPr/>
          <p:nvPr/>
        </p:nvSpPr>
        <p:spPr>
          <a:xfrm>
            <a:off x="813515" y="1161513"/>
            <a:ext cx="10476964" cy="92727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2" name="Espace réservé du contenu 11">
            <a:extLst>
              <a:ext uri="{FF2B5EF4-FFF2-40B4-BE49-F238E27FC236}">
                <a16:creationId xmlns:a16="http://schemas.microsoft.com/office/drawing/2014/main" id="{70BF901E-6D0A-B89C-B0E6-487975C9DF39}"/>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2556885" y="115974"/>
            <a:ext cx="7078231" cy="6184634"/>
          </a:xfrm>
        </p:spPr>
      </p:pic>
      <p:sp>
        <p:nvSpPr>
          <p:cNvPr id="18" name="Rectangle 17">
            <a:extLst>
              <a:ext uri="{FF2B5EF4-FFF2-40B4-BE49-F238E27FC236}">
                <a16:creationId xmlns:a16="http://schemas.microsoft.com/office/drawing/2014/main" id="{2CBF6B37-1008-7C97-632A-8DA55122A09A}"/>
              </a:ext>
            </a:extLst>
          </p:cNvPr>
          <p:cNvSpPr/>
          <p:nvPr/>
        </p:nvSpPr>
        <p:spPr>
          <a:xfrm>
            <a:off x="3825025" y="3181082"/>
            <a:ext cx="798490" cy="1004552"/>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9" name="ZoneTexte 18">
            <a:extLst>
              <a:ext uri="{FF2B5EF4-FFF2-40B4-BE49-F238E27FC236}">
                <a16:creationId xmlns:a16="http://schemas.microsoft.com/office/drawing/2014/main" id="{0F95F65B-76A6-42C6-53CD-63DE9C914E7E}"/>
              </a:ext>
            </a:extLst>
          </p:cNvPr>
          <p:cNvSpPr txBox="1"/>
          <p:nvPr/>
        </p:nvSpPr>
        <p:spPr>
          <a:xfrm>
            <a:off x="991674" y="1783724"/>
            <a:ext cx="1912513" cy="923330"/>
          </a:xfrm>
          <a:prstGeom prst="rect">
            <a:avLst/>
          </a:prstGeom>
          <a:noFill/>
        </p:spPr>
        <p:txBody>
          <a:bodyPr wrap="square" rtlCol="0">
            <a:spAutoFit/>
          </a:bodyPr>
          <a:lstStyle/>
          <a:p>
            <a:r>
              <a:rPr lang="fr-FR" dirty="0">
                <a:solidFill>
                  <a:schemeClr val="accent2"/>
                </a:solidFill>
              </a:rPr>
              <a:t>Lieux principaux d’enseignement de l’UFR SSA</a:t>
            </a:r>
          </a:p>
        </p:txBody>
      </p:sp>
      <p:cxnSp>
        <p:nvCxnSpPr>
          <p:cNvPr id="21" name="Connecteur droit avec flèche 20">
            <a:extLst>
              <a:ext uri="{FF2B5EF4-FFF2-40B4-BE49-F238E27FC236}">
                <a16:creationId xmlns:a16="http://schemas.microsoft.com/office/drawing/2014/main" id="{46B22A93-5536-519A-446C-E4864F6F0E28}"/>
              </a:ext>
            </a:extLst>
          </p:cNvPr>
          <p:cNvCxnSpPr>
            <a:cxnSpLocks/>
          </p:cNvCxnSpPr>
          <p:nvPr/>
        </p:nvCxnSpPr>
        <p:spPr>
          <a:xfrm>
            <a:off x="2620851" y="2543577"/>
            <a:ext cx="1146219" cy="637505"/>
          </a:xfrm>
          <a:prstGeom prst="straightConnector1">
            <a:avLst/>
          </a:prstGeom>
          <a:ln w="285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sp>
        <p:nvSpPr>
          <p:cNvPr id="24" name="Rectangle 23">
            <a:extLst>
              <a:ext uri="{FF2B5EF4-FFF2-40B4-BE49-F238E27FC236}">
                <a16:creationId xmlns:a16="http://schemas.microsoft.com/office/drawing/2014/main" id="{60451DC8-E8C8-4CFD-41AA-479FB3ABE327}"/>
              </a:ext>
            </a:extLst>
          </p:cNvPr>
          <p:cNvSpPr/>
          <p:nvPr/>
        </p:nvSpPr>
        <p:spPr>
          <a:xfrm>
            <a:off x="4913289" y="4243588"/>
            <a:ext cx="2157211" cy="425003"/>
          </a:xfrm>
          <a:prstGeom prst="rect">
            <a:avLst/>
          </a:prstGeom>
          <a:no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5" name="Rectangle 24">
            <a:extLst>
              <a:ext uri="{FF2B5EF4-FFF2-40B4-BE49-F238E27FC236}">
                <a16:creationId xmlns:a16="http://schemas.microsoft.com/office/drawing/2014/main" id="{783AAEC7-3C21-9D69-FE83-1D0E9663909D}"/>
              </a:ext>
            </a:extLst>
          </p:cNvPr>
          <p:cNvSpPr/>
          <p:nvPr/>
        </p:nvSpPr>
        <p:spPr>
          <a:xfrm>
            <a:off x="6593983" y="1972919"/>
            <a:ext cx="708338" cy="425003"/>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6" name="ZoneTexte 25">
            <a:extLst>
              <a:ext uri="{FF2B5EF4-FFF2-40B4-BE49-F238E27FC236}">
                <a16:creationId xmlns:a16="http://schemas.microsoft.com/office/drawing/2014/main" id="{6CCFE9FA-B84D-8DEC-CBEB-846BBBD32126}"/>
              </a:ext>
            </a:extLst>
          </p:cNvPr>
          <p:cNvSpPr txBox="1"/>
          <p:nvPr/>
        </p:nvSpPr>
        <p:spPr>
          <a:xfrm>
            <a:off x="991673" y="3994424"/>
            <a:ext cx="1912513" cy="646331"/>
          </a:xfrm>
          <a:prstGeom prst="rect">
            <a:avLst/>
          </a:prstGeom>
          <a:noFill/>
        </p:spPr>
        <p:txBody>
          <a:bodyPr wrap="square" rtlCol="0">
            <a:spAutoFit/>
          </a:bodyPr>
          <a:lstStyle/>
          <a:p>
            <a:r>
              <a:rPr lang="fr-FR" dirty="0">
                <a:solidFill>
                  <a:schemeClr val="accent6"/>
                </a:solidFill>
              </a:rPr>
              <a:t>Autres lieux d’enseignement</a:t>
            </a:r>
          </a:p>
        </p:txBody>
      </p:sp>
      <p:sp>
        <p:nvSpPr>
          <p:cNvPr id="27" name="Rectangle 26">
            <a:extLst>
              <a:ext uri="{FF2B5EF4-FFF2-40B4-BE49-F238E27FC236}">
                <a16:creationId xmlns:a16="http://schemas.microsoft.com/office/drawing/2014/main" id="{4D488704-2F94-4968-75E3-BAF37F726196}"/>
              </a:ext>
            </a:extLst>
          </p:cNvPr>
          <p:cNvSpPr/>
          <p:nvPr/>
        </p:nvSpPr>
        <p:spPr>
          <a:xfrm>
            <a:off x="3939216" y="1839365"/>
            <a:ext cx="643943" cy="1294966"/>
          </a:xfrm>
          <a:prstGeom prst="rect">
            <a:avLst/>
          </a:prstGeom>
          <a:no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29" name="Connecteur droit avec flèche 28">
            <a:extLst>
              <a:ext uri="{FF2B5EF4-FFF2-40B4-BE49-F238E27FC236}">
                <a16:creationId xmlns:a16="http://schemas.microsoft.com/office/drawing/2014/main" id="{8910AFB1-CD4E-4FA4-14B8-B899D428A50D}"/>
              </a:ext>
            </a:extLst>
          </p:cNvPr>
          <p:cNvCxnSpPr>
            <a:cxnSpLocks/>
          </p:cNvCxnSpPr>
          <p:nvPr/>
        </p:nvCxnSpPr>
        <p:spPr>
          <a:xfrm flipV="1">
            <a:off x="2620851" y="2397922"/>
            <a:ext cx="3928056" cy="29746"/>
          </a:xfrm>
          <a:prstGeom prst="straightConnector1">
            <a:avLst/>
          </a:prstGeom>
          <a:ln w="285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sp>
        <p:nvSpPr>
          <p:cNvPr id="31" name="Rectangle 30">
            <a:extLst>
              <a:ext uri="{FF2B5EF4-FFF2-40B4-BE49-F238E27FC236}">
                <a16:creationId xmlns:a16="http://schemas.microsoft.com/office/drawing/2014/main" id="{7940CE45-8ED9-962B-76B9-C0555CE3C8D6}"/>
              </a:ext>
            </a:extLst>
          </p:cNvPr>
          <p:cNvSpPr/>
          <p:nvPr/>
        </p:nvSpPr>
        <p:spPr>
          <a:xfrm>
            <a:off x="5499279" y="1783724"/>
            <a:ext cx="1004552" cy="498290"/>
          </a:xfrm>
          <a:prstGeom prst="rect">
            <a:avLst/>
          </a:prstGeom>
          <a:no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2" name="Rectangle 31">
            <a:extLst>
              <a:ext uri="{FF2B5EF4-FFF2-40B4-BE49-F238E27FC236}">
                <a16:creationId xmlns:a16="http://schemas.microsoft.com/office/drawing/2014/main" id="{F3ED37F6-5B1B-89D3-56F0-4754D01A4A9F}"/>
              </a:ext>
            </a:extLst>
          </p:cNvPr>
          <p:cNvSpPr/>
          <p:nvPr/>
        </p:nvSpPr>
        <p:spPr>
          <a:xfrm>
            <a:off x="7431110" y="4053571"/>
            <a:ext cx="637504" cy="528035"/>
          </a:xfrm>
          <a:prstGeom prst="rect">
            <a:avLst/>
          </a:prstGeom>
          <a:no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3" name="Rectangle 32">
            <a:extLst>
              <a:ext uri="{FF2B5EF4-FFF2-40B4-BE49-F238E27FC236}">
                <a16:creationId xmlns:a16="http://schemas.microsoft.com/office/drawing/2014/main" id="{7B75B13C-4FD8-4851-EE90-C8A3FE15B0C3}"/>
              </a:ext>
            </a:extLst>
          </p:cNvPr>
          <p:cNvSpPr/>
          <p:nvPr/>
        </p:nvSpPr>
        <p:spPr>
          <a:xfrm>
            <a:off x="6858001" y="4897137"/>
            <a:ext cx="637503" cy="528035"/>
          </a:xfrm>
          <a:prstGeom prst="rect">
            <a:avLst/>
          </a:prstGeom>
          <a:no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accent6"/>
              </a:solidFill>
            </a:endParaRPr>
          </a:p>
        </p:txBody>
      </p:sp>
    </p:spTree>
    <p:extLst>
      <p:ext uri="{BB962C8B-B14F-4D97-AF65-F5344CB8AC3E}">
        <p14:creationId xmlns:p14="http://schemas.microsoft.com/office/powerpoint/2010/main" val="35161920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B406B3A9-9566-471E-B89B-C0857AB49765}"/>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964362" y="5663143"/>
            <a:ext cx="2066925" cy="628650"/>
          </a:xfrm>
          <a:prstGeom prst="rect">
            <a:avLst/>
          </a:prstGeom>
          <a:noFill/>
          <a:ln>
            <a:noFill/>
          </a:ln>
        </p:spPr>
      </p:pic>
      <p:sp>
        <p:nvSpPr>
          <p:cNvPr id="17" name="Rectangle 16">
            <a:extLst>
              <a:ext uri="{FF2B5EF4-FFF2-40B4-BE49-F238E27FC236}">
                <a16:creationId xmlns:a16="http://schemas.microsoft.com/office/drawing/2014/main" id="{105702F3-A921-6EB9-F624-48FB12F02C64}"/>
              </a:ext>
            </a:extLst>
          </p:cNvPr>
          <p:cNvSpPr/>
          <p:nvPr/>
        </p:nvSpPr>
        <p:spPr>
          <a:xfrm>
            <a:off x="813515" y="1161513"/>
            <a:ext cx="10476964" cy="92727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2" name="Espace réservé du contenu 11">
            <a:extLst>
              <a:ext uri="{FF2B5EF4-FFF2-40B4-BE49-F238E27FC236}">
                <a16:creationId xmlns:a16="http://schemas.microsoft.com/office/drawing/2014/main" id="{70BF901E-6D0A-B89C-B0E6-487975C9DF39}"/>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2556885" y="115974"/>
            <a:ext cx="7078231" cy="6184634"/>
          </a:xfrm>
        </p:spPr>
      </p:pic>
      <p:sp>
        <p:nvSpPr>
          <p:cNvPr id="18" name="Rectangle 17">
            <a:extLst>
              <a:ext uri="{FF2B5EF4-FFF2-40B4-BE49-F238E27FC236}">
                <a16:creationId xmlns:a16="http://schemas.microsoft.com/office/drawing/2014/main" id="{2CBF6B37-1008-7C97-632A-8DA55122A09A}"/>
              </a:ext>
            </a:extLst>
          </p:cNvPr>
          <p:cNvSpPr/>
          <p:nvPr/>
        </p:nvSpPr>
        <p:spPr>
          <a:xfrm>
            <a:off x="3825025" y="3181082"/>
            <a:ext cx="758134" cy="637505"/>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9" name="ZoneTexte 18">
            <a:extLst>
              <a:ext uri="{FF2B5EF4-FFF2-40B4-BE49-F238E27FC236}">
                <a16:creationId xmlns:a16="http://schemas.microsoft.com/office/drawing/2014/main" id="{0F95F65B-76A6-42C6-53CD-63DE9C914E7E}"/>
              </a:ext>
            </a:extLst>
          </p:cNvPr>
          <p:cNvSpPr txBox="1"/>
          <p:nvPr/>
        </p:nvSpPr>
        <p:spPr>
          <a:xfrm>
            <a:off x="46305" y="300392"/>
            <a:ext cx="2539128" cy="5632311"/>
          </a:xfrm>
          <a:prstGeom prst="rect">
            <a:avLst/>
          </a:prstGeom>
          <a:noFill/>
        </p:spPr>
        <p:txBody>
          <a:bodyPr wrap="square" rtlCol="0">
            <a:spAutoFit/>
          </a:bodyPr>
          <a:lstStyle/>
          <a:p>
            <a:r>
              <a:rPr lang="fr-FR" dirty="0">
                <a:solidFill>
                  <a:schemeClr val="accent2"/>
                </a:solidFill>
              </a:rPr>
              <a:t>Les bibliothèques de l’UFR SSA :</a:t>
            </a:r>
          </a:p>
          <a:p>
            <a:pPr marL="285750" indent="-285750">
              <a:buFont typeface="Courier New" panose="02070309020205020404" pitchFamily="49" charset="0"/>
              <a:buChar char="o"/>
            </a:pPr>
            <a:r>
              <a:rPr lang="fr-FR" dirty="0">
                <a:solidFill>
                  <a:schemeClr val="accent1"/>
                </a:solidFill>
              </a:rPr>
              <a:t>AES : 1</a:t>
            </a:r>
            <a:r>
              <a:rPr lang="fr-FR" baseline="30000" dirty="0">
                <a:solidFill>
                  <a:schemeClr val="accent1"/>
                </a:solidFill>
              </a:rPr>
              <a:t>e</a:t>
            </a:r>
            <a:r>
              <a:rPr lang="fr-FR" dirty="0">
                <a:solidFill>
                  <a:schemeClr val="accent1"/>
                </a:solidFill>
              </a:rPr>
              <a:t> étage du bâtiment Rouch, salle DD 103-104</a:t>
            </a:r>
          </a:p>
          <a:p>
            <a:pPr marL="285750" indent="-285750">
              <a:buFont typeface="Courier New" panose="02070309020205020404" pitchFamily="49" charset="0"/>
              <a:buChar char="o"/>
            </a:pPr>
            <a:r>
              <a:rPr lang="fr-FR" dirty="0">
                <a:solidFill>
                  <a:schemeClr val="accent1"/>
                </a:solidFill>
              </a:rPr>
              <a:t>Aménagement et Urbanisme : 4</a:t>
            </a:r>
            <a:r>
              <a:rPr lang="fr-FR" baseline="30000" dirty="0">
                <a:solidFill>
                  <a:schemeClr val="accent1"/>
                </a:solidFill>
              </a:rPr>
              <a:t>e</a:t>
            </a:r>
            <a:r>
              <a:rPr lang="fr-FR" dirty="0">
                <a:solidFill>
                  <a:schemeClr val="accent1"/>
                </a:solidFill>
              </a:rPr>
              <a:t> étage du bâtiment Lefebvre, salle D 412</a:t>
            </a:r>
          </a:p>
          <a:p>
            <a:pPr marL="285750" indent="-285750">
              <a:buFont typeface="Courier New" panose="02070309020205020404" pitchFamily="49" charset="0"/>
              <a:buChar char="o"/>
            </a:pPr>
            <a:r>
              <a:rPr lang="fr-FR" dirty="0">
                <a:solidFill>
                  <a:schemeClr val="accent1"/>
                </a:solidFill>
              </a:rPr>
              <a:t>Histoire et Histoire de l’Art : rez-de-chaussée entre le bâtiment Lefebvre et le bâtiment </a:t>
            </a:r>
            <a:r>
              <a:rPr lang="fr-FR" dirty="0" err="1">
                <a:solidFill>
                  <a:schemeClr val="accent1"/>
                </a:solidFill>
              </a:rPr>
              <a:t>Ramnoux</a:t>
            </a:r>
            <a:endParaRPr lang="fr-FR" dirty="0">
              <a:solidFill>
                <a:schemeClr val="accent1"/>
              </a:solidFill>
            </a:endParaRPr>
          </a:p>
          <a:p>
            <a:pPr marL="285750" indent="-285750">
              <a:buFont typeface="Courier New" panose="02070309020205020404" pitchFamily="49" charset="0"/>
              <a:buChar char="o"/>
            </a:pPr>
            <a:r>
              <a:rPr lang="fr-FR" dirty="0">
                <a:solidFill>
                  <a:schemeClr val="accent1"/>
                </a:solidFill>
              </a:rPr>
              <a:t>Géographie : 4</a:t>
            </a:r>
            <a:r>
              <a:rPr lang="fr-FR" baseline="30000" dirty="0">
                <a:solidFill>
                  <a:schemeClr val="accent1"/>
                </a:solidFill>
              </a:rPr>
              <a:t>e</a:t>
            </a:r>
            <a:r>
              <a:rPr lang="fr-FR" dirty="0">
                <a:solidFill>
                  <a:schemeClr val="accent1"/>
                </a:solidFill>
              </a:rPr>
              <a:t> étage du bâtiment Lefebvre, salle D 410</a:t>
            </a:r>
          </a:p>
          <a:p>
            <a:pPr marL="285750" indent="-285750">
              <a:buFont typeface="Courier New" panose="02070309020205020404" pitchFamily="49" charset="0"/>
              <a:buChar char="o"/>
            </a:pPr>
            <a:r>
              <a:rPr lang="fr-FR" dirty="0">
                <a:solidFill>
                  <a:schemeClr val="accent1"/>
                </a:solidFill>
              </a:rPr>
              <a:t>Sociologie : 1</a:t>
            </a:r>
            <a:r>
              <a:rPr lang="fr-FR" baseline="30000" dirty="0">
                <a:solidFill>
                  <a:schemeClr val="accent1"/>
                </a:solidFill>
              </a:rPr>
              <a:t>e</a:t>
            </a:r>
            <a:r>
              <a:rPr lang="fr-FR" dirty="0">
                <a:solidFill>
                  <a:schemeClr val="accent1"/>
                </a:solidFill>
              </a:rPr>
              <a:t> étage du bâtiment Rouch, salle DD 103-104</a:t>
            </a:r>
          </a:p>
        </p:txBody>
      </p:sp>
      <p:cxnSp>
        <p:nvCxnSpPr>
          <p:cNvPr id="21" name="Connecteur droit avec flèche 20">
            <a:extLst>
              <a:ext uri="{FF2B5EF4-FFF2-40B4-BE49-F238E27FC236}">
                <a16:creationId xmlns:a16="http://schemas.microsoft.com/office/drawing/2014/main" id="{46B22A93-5536-519A-446C-E4864F6F0E28}"/>
              </a:ext>
            </a:extLst>
          </p:cNvPr>
          <p:cNvCxnSpPr>
            <a:cxnSpLocks/>
          </p:cNvCxnSpPr>
          <p:nvPr/>
        </p:nvCxnSpPr>
        <p:spPr>
          <a:xfrm>
            <a:off x="2685245" y="2486816"/>
            <a:ext cx="1081825" cy="694266"/>
          </a:xfrm>
          <a:prstGeom prst="straightConnector1">
            <a:avLst/>
          </a:prstGeom>
          <a:ln>
            <a:solidFill>
              <a:schemeClr val="accent2"/>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85303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B406B3A9-9566-471E-B89B-C0857AB49765}"/>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964362" y="5663143"/>
            <a:ext cx="2066925" cy="628650"/>
          </a:xfrm>
          <a:prstGeom prst="rect">
            <a:avLst/>
          </a:prstGeom>
          <a:noFill/>
          <a:ln>
            <a:noFill/>
          </a:ln>
        </p:spPr>
      </p:pic>
      <p:sp>
        <p:nvSpPr>
          <p:cNvPr id="17" name="Rectangle 16">
            <a:extLst>
              <a:ext uri="{FF2B5EF4-FFF2-40B4-BE49-F238E27FC236}">
                <a16:creationId xmlns:a16="http://schemas.microsoft.com/office/drawing/2014/main" id="{105702F3-A921-6EB9-F624-48FB12F02C64}"/>
              </a:ext>
            </a:extLst>
          </p:cNvPr>
          <p:cNvSpPr/>
          <p:nvPr/>
        </p:nvSpPr>
        <p:spPr>
          <a:xfrm>
            <a:off x="813515" y="1161513"/>
            <a:ext cx="10476964" cy="92727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2" name="Espace réservé du contenu 11">
            <a:extLst>
              <a:ext uri="{FF2B5EF4-FFF2-40B4-BE49-F238E27FC236}">
                <a16:creationId xmlns:a16="http://schemas.microsoft.com/office/drawing/2014/main" id="{70BF901E-6D0A-B89C-B0E6-487975C9DF39}"/>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2556885" y="115974"/>
            <a:ext cx="7078231" cy="6184634"/>
          </a:xfrm>
        </p:spPr>
      </p:pic>
      <p:sp>
        <p:nvSpPr>
          <p:cNvPr id="18" name="Rectangle 17">
            <a:extLst>
              <a:ext uri="{FF2B5EF4-FFF2-40B4-BE49-F238E27FC236}">
                <a16:creationId xmlns:a16="http://schemas.microsoft.com/office/drawing/2014/main" id="{2CBF6B37-1008-7C97-632A-8DA55122A09A}"/>
              </a:ext>
            </a:extLst>
          </p:cNvPr>
          <p:cNvSpPr/>
          <p:nvPr/>
        </p:nvSpPr>
        <p:spPr>
          <a:xfrm>
            <a:off x="3825025" y="3181082"/>
            <a:ext cx="758134" cy="637505"/>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9" name="ZoneTexte 18">
            <a:extLst>
              <a:ext uri="{FF2B5EF4-FFF2-40B4-BE49-F238E27FC236}">
                <a16:creationId xmlns:a16="http://schemas.microsoft.com/office/drawing/2014/main" id="{0F95F65B-76A6-42C6-53CD-63DE9C914E7E}"/>
              </a:ext>
            </a:extLst>
          </p:cNvPr>
          <p:cNvSpPr txBox="1"/>
          <p:nvPr/>
        </p:nvSpPr>
        <p:spPr>
          <a:xfrm>
            <a:off x="46305" y="300392"/>
            <a:ext cx="2539128" cy="5632311"/>
          </a:xfrm>
          <a:prstGeom prst="rect">
            <a:avLst/>
          </a:prstGeom>
          <a:noFill/>
        </p:spPr>
        <p:txBody>
          <a:bodyPr wrap="square" rtlCol="0">
            <a:spAutoFit/>
          </a:bodyPr>
          <a:lstStyle/>
          <a:p>
            <a:r>
              <a:rPr lang="fr-FR" dirty="0">
                <a:solidFill>
                  <a:schemeClr val="accent2"/>
                </a:solidFill>
              </a:rPr>
              <a:t>Les bibliothèques de l’UFR SSA :</a:t>
            </a:r>
          </a:p>
          <a:p>
            <a:pPr marL="285750" indent="-285750">
              <a:buFont typeface="Courier New" panose="02070309020205020404" pitchFamily="49" charset="0"/>
              <a:buChar char="o"/>
            </a:pPr>
            <a:r>
              <a:rPr lang="fr-FR" dirty="0">
                <a:solidFill>
                  <a:schemeClr val="accent1"/>
                </a:solidFill>
              </a:rPr>
              <a:t>AES : 1</a:t>
            </a:r>
            <a:r>
              <a:rPr lang="fr-FR" baseline="30000" dirty="0">
                <a:solidFill>
                  <a:schemeClr val="accent1"/>
                </a:solidFill>
              </a:rPr>
              <a:t>e</a:t>
            </a:r>
            <a:r>
              <a:rPr lang="fr-FR" dirty="0">
                <a:solidFill>
                  <a:schemeClr val="accent1"/>
                </a:solidFill>
              </a:rPr>
              <a:t> étage du bâtiment Rouch, salle DD 103-104</a:t>
            </a:r>
          </a:p>
          <a:p>
            <a:pPr marL="285750" indent="-285750">
              <a:buFont typeface="Courier New" panose="02070309020205020404" pitchFamily="49" charset="0"/>
              <a:buChar char="o"/>
            </a:pPr>
            <a:r>
              <a:rPr lang="fr-FR" dirty="0">
                <a:solidFill>
                  <a:schemeClr val="accent1"/>
                </a:solidFill>
              </a:rPr>
              <a:t>Aménagement et Urbanisme : 4</a:t>
            </a:r>
            <a:r>
              <a:rPr lang="fr-FR" baseline="30000" dirty="0">
                <a:solidFill>
                  <a:schemeClr val="accent1"/>
                </a:solidFill>
              </a:rPr>
              <a:t>e</a:t>
            </a:r>
            <a:r>
              <a:rPr lang="fr-FR" dirty="0">
                <a:solidFill>
                  <a:schemeClr val="accent1"/>
                </a:solidFill>
              </a:rPr>
              <a:t> étage du bâtiment Lefebvre, salle D 412</a:t>
            </a:r>
          </a:p>
          <a:p>
            <a:pPr marL="285750" indent="-285750">
              <a:buFont typeface="Courier New" panose="02070309020205020404" pitchFamily="49" charset="0"/>
              <a:buChar char="o"/>
            </a:pPr>
            <a:r>
              <a:rPr lang="fr-FR" dirty="0">
                <a:solidFill>
                  <a:schemeClr val="accent1"/>
                </a:solidFill>
              </a:rPr>
              <a:t>Histoire et Histoire de l’Art : rez-de-chaussée entre le bâtiment Lefebvre et le bâtiment </a:t>
            </a:r>
            <a:r>
              <a:rPr lang="fr-FR" dirty="0" err="1">
                <a:solidFill>
                  <a:schemeClr val="accent1"/>
                </a:solidFill>
              </a:rPr>
              <a:t>Ramnoux</a:t>
            </a:r>
            <a:endParaRPr lang="fr-FR" dirty="0">
              <a:solidFill>
                <a:schemeClr val="accent1"/>
              </a:solidFill>
            </a:endParaRPr>
          </a:p>
          <a:p>
            <a:pPr marL="285750" indent="-285750">
              <a:buFont typeface="Courier New" panose="02070309020205020404" pitchFamily="49" charset="0"/>
              <a:buChar char="o"/>
            </a:pPr>
            <a:r>
              <a:rPr lang="fr-FR" dirty="0">
                <a:solidFill>
                  <a:schemeClr val="accent1"/>
                </a:solidFill>
              </a:rPr>
              <a:t>Géographie : 4</a:t>
            </a:r>
            <a:r>
              <a:rPr lang="fr-FR" baseline="30000" dirty="0">
                <a:solidFill>
                  <a:schemeClr val="accent1"/>
                </a:solidFill>
              </a:rPr>
              <a:t>e</a:t>
            </a:r>
            <a:r>
              <a:rPr lang="fr-FR" dirty="0">
                <a:solidFill>
                  <a:schemeClr val="accent1"/>
                </a:solidFill>
              </a:rPr>
              <a:t> étage du bâtiment Lefebvre, salle D 410</a:t>
            </a:r>
          </a:p>
          <a:p>
            <a:pPr marL="285750" indent="-285750">
              <a:buFont typeface="Courier New" panose="02070309020205020404" pitchFamily="49" charset="0"/>
              <a:buChar char="o"/>
            </a:pPr>
            <a:r>
              <a:rPr lang="fr-FR" dirty="0">
                <a:solidFill>
                  <a:schemeClr val="accent1"/>
                </a:solidFill>
              </a:rPr>
              <a:t>Sociologie : 1</a:t>
            </a:r>
            <a:r>
              <a:rPr lang="fr-FR" baseline="30000" dirty="0">
                <a:solidFill>
                  <a:schemeClr val="accent1"/>
                </a:solidFill>
              </a:rPr>
              <a:t>e</a:t>
            </a:r>
            <a:r>
              <a:rPr lang="fr-FR" dirty="0">
                <a:solidFill>
                  <a:schemeClr val="accent1"/>
                </a:solidFill>
              </a:rPr>
              <a:t> étage du bâtiment Rouch, salle DD 103-104</a:t>
            </a:r>
          </a:p>
        </p:txBody>
      </p:sp>
      <p:cxnSp>
        <p:nvCxnSpPr>
          <p:cNvPr id="21" name="Connecteur droit avec flèche 20">
            <a:extLst>
              <a:ext uri="{FF2B5EF4-FFF2-40B4-BE49-F238E27FC236}">
                <a16:creationId xmlns:a16="http://schemas.microsoft.com/office/drawing/2014/main" id="{46B22A93-5536-519A-446C-E4864F6F0E28}"/>
              </a:ext>
            </a:extLst>
          </p:cNvPr>
          <p:cNvCxnSpPr>
            <a:cxnSpLocks/>
          </p:cNvCxnSpPr>
          <p:nvPr/>
        </p:nvCxnSpPr>
        <p:spPr>
          <a:xfrm>
            <a:off x="2685245" y="2486816"/>
            <a:ext cx="1081825" cy="694266"/>
          </a:xfrm>
          <a:prstGeom prst="straightConnector1">
            <a:avLst/>
          </a:prstGeom>
          <a:ln>
            <a:solidFill>
              <a:schemeClr val="accent2"/>
            </a:solidFill>
            <a:tailEnd type="triangle"/>
          </a:ln>
        </p:spPr>
        <p:style>
          <a:lnRef idx="1">
            <a:schemeClr val="accent1"/>
          </a:lnRef>
          <a:fillRef idx="0">
            <a:schemeClr val="accent1"/>
          </a:fillRef>
          <a:effectRef idx="0">
            <a:schemeClr val="accent1"/>
          </a:effectRef>
          <a:fontRef idx="minor">
            <a:schemeClr val="tx1"/>
          </a:fontRef>
        </p:style>
      </p:cxnSp>
      <p:sp>
        <p:nvSpPr>
          <p:cNvPr id="26" name="ZoneTexte 25">
            <a:extLst>
              <a:ext uri="{FF2B5EF4-FFF2-40B4-BE49-F238E27FC236}">
                <a16:creationId xmlns:a16="http://schemas.microsoft.com/office/drawing/2014/main" id="{6CCFE9FA-B84D-8DEC-CBEB-846BBBD32126}"/>
              </a:ext>
            </a:extLst>
          </p:cNvPr>
          <p:cNvSpPr txBox="1"/>
          <p:nvPr/>
        </p:nvSpPr>
        <p:spPr>
          <a:xfrm>
            <a:off x="9536377" y="1840485"/>
            <a:ext cx="1912513" cy="646331"/>
          </a:xfrm>
          <a:prstGeom prst="rect">
            <a:avLst/>
          </a:prstGeom>
          <a:noFill/>
        </p:spPr>
        <p:txBody>
          <a:bodyPr wrap="square" rtlCol="0">
            <a:spAutoFit/>
          </a:bodyPr>
          <a:lstStyle/>
          <a:p>
            <a:r>
              <a:rPr lang="fr-FR" dirty="0">
                <a:solidFill>
                  <a:schemeClr val="accent6"/>
                </a:solidFill>
              </a:rPr>
              <a:t>La Bibliothèque Universitaire</a:t>
            </a:r>
          </a:p>
        </p:txBody>
      </p:sp>
      <p:cxnSp>
        <p:nvCxnSpPr>
          <p:cNvPr id="7" name="Connecteur droit avec flèche 6">
            <a:extLst>
              <a:ext uri="{FF2B5EF4-FFF2-40B4-BE49-F238E27FC236}">
                <a16:creationId xmlns:a16="http://schemas.microsoft.com/office/drawing/2014/main" id="{CF5F5346-795A-937E-6396-DC2B351F9D86}"/>
              </a:ext>
            </a:extLst>
          </p:cNvPr>
          <p:cNvCxnSpPr>
            <a:cxnSpLocks/>
          </p:cNvCxnSpPr>
          <p:nvPr/>
        </p:nvCxnSpPr>
        <p:spPr>
          <a:xfrm flipH="1">
            <a:off x="8153400" y="2192056"/>
            <a:ext cx="1353355" cy="545892"/>
          </a:xfrm>
          <a:prstGeom prst="straightConnector1">
            <a:avLst/>
          </a:prstGeom>
          <a:ln>
            <a:solidFill>
              <a:schemeClr val="accent6"/>
            </a:solidFill>
            <a:tailEnd type="triangle"/>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229BECDD-6D9A-6A71-2896-C3C3EAF00EB3}"/>
              </a:ext>
            </a:extLst>
          </p:cNvPr>
          <p:cNvSpPr/>
          <p:nvPr/>
        </p:nvSpPr>
        <p:spPr>
          <a:xfrm>
            <a:off x="7281502" y="2331080"/>
            <a:ext cx="842276" cy="849997"/>
          </a:xfrm>
          <a:prstGeom prst="rect">
            <a:avLst/>
          </a:prstGeom>
          <a:no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314723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135FBD-2005-4DF3-80E9-93D9B60C465B}"/>
              </a:ext>
            </a:extLst>
          </p:cNvPr>
          <p:cNvSpPr>
            <a:spLocks noGrp="1"/>
          </p:cNvSpPr>
          <p:nvPr>
            <p:ph type="title"/>
          </p:nvPr>
        </p:nvSpPr>
        <p:spPr>
          <a:xfrm>
            <a:off x="1097280" y="286603"/>
            <a:ext cx="10058400" cy="1450757"/>
          </a:xfrm>
        </p:spPr>
        <p:txBody>
          <a:bodyPr/>
          <a:lstStyle/>
          <a:p>
            <a:r>
              <a:rPr lang="fr-FR" dirty="0"/>
              <a:t>L’organisation des formations de l’UFR</a:t>
            </a:r>
          </a:p>
        </p:txBody>
      </p:sp>
      <p:sp>
        <p:nvSpPr>
          <p:cNvPr id="3" name="Espace réservé du contenu 2">
            <a:extLst>
              <a:ext uri="{FF2B5EF4-FFF2-40B4-BE49-F238E27FC236}">
                <a16:creationId xmlns:a16="http://schemas.microsoft.com/office/drawing/2014/main" id="{39909175-B709-4FD3-A757-3B9C60FFD928}"/>
              </a:ext>
            </a:extLst>
          </p:cNvPr>
          <p:cNvSpPr>
            <a:spLocks noGrp="1"/>
          </p:cNvSpPr>
          <p:nvPr>
            <p:ph idx="1"/>
          </p:nvPr>
        </p:nvSpPr>
        <p:spPr>
          <a:xfrm>
            <a:off x="1097280" y="1845734"/>
            <a:ext cx="10058400" cy="4505190"/>
          </a:xfrm>
        </p:spPr>
        <p:txBody>
          <a:bodyPr>
            <a:normAutofit/>
          </a:bodyPr>
          <a:lstStyle/>
          <a:p>
            <a:r>
              <a:rPr lang="fr-FR" dirty="0"/>
              <a:t>Sont impliqués dans votre formation :</a:t>
            </a:r>
          </a:p>
          <a:p>
            <a:pPr lvl="1"/>
            <a:r>
              <a:rPr lang="fr-FR" dirty="0"/>
              <a:t>Une </a:t>
            </a:r>
            <a:r>
              <a:rPr lang="fr-FR" b="1" dirty="0"/>
              <a:t>équipe responsable de formation</a:t>
            </a:r>
            <a:r>
              <a:rPr lang="fr-FR" dirty="0"/>
              <a:t> qui coordonne l’</a:t>
            </a:r>
            <a:r>
              <a:rPr lang="fr-FR" b="1" dirty="0"/>
              <a:t>équipe pédagogique</a:t>
            </a:r>
            <a:r>
              <a:rPr lang="fr-FR" dirty="0"/>
              <a:t> et veille à la mise en œuvre du </a:t>
            </a:r>
            <a:r>
              <a:rPr lang="fr-FR" b="1" dirty="0"/>
              <a:t>livret pédagogique</a:t>
            </a:r>
            <a:endParaRPr lang="fr-FR" dirty="0"/>
          </a:p>
          <a:p>
            <a:pPr lvl="1"/>
            <a:r>
              <a:rPr lang="fr-FR" dirty="0"/>
              <a:t>Un </a:t>
            </a:r>
            <a:r>
              <a:rPr lang="fr-FR" b="1" dirty="0"/>
              <a:t>directeur d’études</a:t>
            </a:r>
            <a:r>
              <a:rPr lang="fr-FR" dirty="0"/>
              <a:t> encadrant votre groupe de TD </a:t>
            </a:r>
            <a:endParaRPr lang="fr-FR" b="1" dirty="0"/>
          </a:p>
          <a:p>
            <a:pPr lvl="1"/>
            <a:r>
              <a:rPr lang="fr-FR" dirty="0"/>
              <a:t>Un </a:t>
            </a:r>
            <a:r>
              <a:rPr lang="fr-FR" b="1" dirty="0"/>
              <a:t>secrétariat pédagogique</a:t>
            </a:r>
            <a:r>
              <a:rPr lang="fr-FR" dirty="0"/>
              <a:t> qui vous accueille et gère votre dossier administratif (inscription pédagogique, notes, etc.)</a:t>
            </a:r>
          </a:p>
          <a:p>
            <a:pPr lvl="1"/>
            <a:r>
              <a:rPr lang="fr-FR" dirty="0"/>
              <a:t>Des </a:t>
            </a:r>
            <a:r>
              <a:rPr lang="fr-FR" b="1" dirty="0"/>
              <a:t>enseignants-chercheurs, enseignants, chercheurs et intervenants extérieurs</a:t>
            </a:r>
            <a:r>
              <a:rPr lang="fr-FR" dirty="0"/>
              <a:t> qui dispensent des enseignements et évaluent votre travail</a:t>
            </a:r>
          </a:p>
          <a:p>
            <a:pPr lvl="1"/>
            <a:r>
              <a:rPr lang="fr-FR" dirty="0"/>
              <a:t>Un </a:t>
            </a:r>
            <a:r>
              <a:rPr lang="fr-FR" b="1" dirty="0"/>
              <a:t>jury d’examens</a:t>
            </a:r>
            <a:r>
              <a:rPr lang="fr-FR" dirty="0"/>
              <a:t>, nommé par le président de l’université, qui délibère sur l’ensemble des notes à chaque fin de semestre, et sur la validation de l’année ou du diplôme, dans le respect des règles de l’université indiquées dans les modalités de contrôle des connaissances et des compétences (M3C)</a:t>
            </a:r>
          </a:p>
          <a:p>
            <a:pPr lvl="1"/>
            <a:r>
              <a:rPr lang="fr-FR" dirty="0"/>
              <a:t>Un </a:t>
            </a:r>
            <a:r>
              <a:rPr lang="fr-FR" b="1" dirty="0"/>
              <a:t>conseil de perfectionnement</a:t>
            </a:r>
            <a:r>
              <a:rPr lang="fr-FR" dirty="0"/>
              <a:t>, comprenant entre autres des étudiants et anciens étudiants de votre formation, qui veille à l’amélioration continue de la formation</a:t>
            </a:r>
          </a:p>
          <a:p>
            <a:endParaRPr lang="fr-FR" dirty="0"/>
          </a:p>
        </p:txBody>
      </p:sp>
      <p:pic>
        <p:nvPicPr>
          <p:cNvPr id="4" name="Image 3">
            <a:extLst>
              <a:ext uri="{FF2B5EF4-FFF2-40B4-BE49-F238E27FC236}">
                <a16:creationId xmlns:a16="http://schemas.microsoft.com/office/drawing/2014/main" id="{B406B3A9-9566-471E-B89B-C0857AB49765}"/>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64362" y="5663143"/>
            <a:ext cx="2066925" cy="628650"/>
          </a:xfrm>
          <a:prstGeom prst="rect">
            <a:avLst/>
          </a:prstGeom>
          <a:noFill/>
          <a:ln>
            <a:noFill/>
          </a:ln>
        </p:spPr>
      </p:pic>
    </p:spTree>
    <p:extLst>
      <p:ext uri="{BB962C8B-B14F-4D97-AF65-F5344CB8AC3E}">
        <p14:creationId xmlns:p14="http://schemas.microsoft.com/office/powerpoint/2010/main" val="29001293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135FBD-2005-4DF3-80E9-93D9B60C465B}"/>
              </a:ext>
            </a:extLst>
          </p:cNvPr>
          <p:cNvSpPr>
            <a:spLocks noGrp="1"/>
          </p:cNvSpPr>
          <p:nvPr>
            <p:ph type="title"/>
          </p:nvPr>
        </p:nvSpPr>
        <p:spPr>
          <a:xfrm>
            <a:off x="1097280" y="286603"/>
            <a:ext cx="10058400" cy="1450757"/>
          </a:xfrm>
        </p:spPr>
        <p:txBody>
          <a:bodyPr/>
          <a:lstStyle/>
          <a:p>
            <a:r>
              <a:rPr lang="fr-FR" dirty="0"/>
              <a:t>Le livret pédagogique</a:t>
            </a:r>
          </a:p>
        </p:txBody>
      </p:sp>
      <p:sp>
        <p:nvSpPr>
          <p:cNvPr id="3" name="Espace réservé du contenu 2">
            <a:extLst>
              <a:ext uri="{FF2B5EF4-FFF2-40B4-BE49-F238E27FC236}">
                <a16:creationId xmlns:a16="http://schemas.microsoft.com/office/drawing/2014/main" id="{39909175-B709-4FD3-A757-3B9C60FFD928}"/>
              </a:ext>
            </a:extLst>
          </p:cNvPr>
          <p:cNvSpPr>
            <a:spLocks noGrp="1"/>
          </p:cNvSpPr>
          <p:nvPr>
            <p:ph idx="1"/>
          </p:nvPr>
        </p:nvSpPr>
        <p:spPr>
          <a:xfrm>
            <a:off x="1097280" y="1845734"/>
            <a:ext cx="10058400" cy="4023360"/>
          </a:xfrm>
        </p:spPr>
        <p:txBody>
          <a:bodyPr>
            <a:normAutofit/>
          </a:bodyPr>
          <a:lstStyle/>
          <a:p>
            <a:r>
              <a:rPr lang="fr-FR" dirty="0"/>
              <a:t>Sur le site de l’UFR est mis à votre disposition le </a:t>
            </a:r>
            <a:r>
              <a:rPr lang="fr-FR" b="1" dirty="0"/>
              <a:t>livret pédagogique</a:t>
            </a:r>
            <a:r>
              <a:rPr lang="fr-FR" dirty="0"/>
              <a:t> de votre formation.</a:t>
            </a:r>
          </a:p>
          <a:p>
            <a:r>
              <a:rPr lang="fr-FR" dirty="0"/>
              <a:t>Vous trouverez dans ce </a:t>
            </a:r>
            <a:r>
              <a:rPr lang="fr-FR" b="1" dirty="0"/>
              <a:t>livret pédagogique</a:t>
            </a:r>
            <a:r>
              <a:rPr lang="fr-FR" dirty="0"/>
              <a:t> :</a:t>
            </a:r>
          </a:p>
          <a:p>
            <a:pPr lvl="1"/>
            <a:r>
              <a:rPr lang="fr-FR" dirty="0"/>
              <a:t>La </a:t>
            </a:r>
            <a:r>
              <a:rPr lang="fr-FR" b="1" dirty="0"/>
              <a:t>maquette</a:t>
            </a:r>
            <a:r>
              <a:rPr lang="fr-FR" dirty="0"/>
              <a:t> de votre formation, c’est-à-dire l’ensemble des enseignements délivrés au cours des trois années de licence</a:t>
            </a:r>
          </a:p>
          <a:p>
            <a:pPr lvl="1"/>
            <a:r>
              <a:rPr lang="fr-FR" dirty="0"/>
              <a:t>Un </a:t>
            </a:r>
            <a:r>
              <a:rPr lang="fr-FR" b="1" dirty="0"/>
              <a:t>descriptif</a:t>
            </a:r>
            <a:r>
              <a:rPr lang="fr-FR" dirty="0"/>
              <a:t> des enseignements de votre formation</a:t>
            </a:r>
          </a:p>
          <a:p>
            <a:pPr lvl="1"/>
            <a:r>
              <a:rPr lang="fr-FR" dirty="0"/>
              <a:t>Les </a:t>
            </a:r>
            <a:r>
              <a:rPr lang="fr-FR" b="1" dirty="0"/>
              <a:t>modalités de contrôle des connaissances et des compétences</a:t>
            </a:r>
            <a:r>
              <a:rPr lang="fr-FR" dirty="0"/>
              <a:t> (M3C) pour chaque enseignement de votre formation</a:t>
            </a:r>
          </a:p>
          <a:p>
            <a:r>
              <a:rPr lang="fr-FR" dirty="0"/>
              <a:t>Une version en ligne interactive du livret pédagogique de chaque formation est disponible sur le site : </a:t>
            </a:r>
            <a:r>
              <a:rPr lang="fr-FR" dirty="0">
                <a:hlinkClick r:id="rId2"/>
              </a:rPr>
              <a:t>https://formations.parisnanterre.fr/</a:t>
            </a:r>
            <a:r>
              <a:rPr lang="fr-FR" dirty="0"/>
              <a:t> </a:t>
            </a:r>
          </a:p>
          <a:p>
            <a:r>
              <a:rPr lang="fr-FR" dirty="0"/>
              <a:t>Pour le second semestre, et surtout en L2 et L3, il est recommandé d’en prendre connaissance avant de procéder à l’inscription pédagogique afin de choisir les enseignements à choix les mieux adaptés à votre projet d’études ou professionnel</a:t>
            </a:r>
          </a:p>
        </p:txBody>
      </p:sp>
      <p:pic>
        <p:nvPicPr>
          <p:cNvPr id="4" name="Image 3">
            <a:extLst>
              <a:ext uri="{FF2B5EF4-FFF2-40B4-BE49-F238E27FC236}">
                <a16:creationId xmlns:a16="http://schemas.microsoft.com/office/drawing/2014/main" id="{B406B3A9-9566-471E-B89B-C0857AB49765}"/>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964362" y="5663143"/>
            <a:ext cx="2066925" cy="628650"/>
          </a:xfrm>
          <a:prstGeom prst="rect">
            <a:avLst/>
          </a:prstGeom>
          <a:noFill/>
          <a:ln>
            <a:noFill/>
          </a:ln>
        </p:spPr>
      </p:pic>
    </p:spTree>
    <p:extLst>
      <p:ext uri="{BB962C8B-B14F-4D97-AF65-F5344CB8AC3E}">
        <p14:creationId xmlns:p14="http://schemas.microsoft.com/office/powerpoint/2010/main" val="40537472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135FBD-2005-4DF3-80E9-93D9B60C465B}"/>
              </a:ext>
            </a:extLst>
          </p:cNvPr>
          <p:cNvSpPr>
            <a:spLocks noGrp="1"/>
          </p:cNvSpPr>
          <p:nvPr>
            <p:ph type="title"/>
          </p:nvPr>
        </p:nvSpPr>
        <p:spPr>
          <a:xfrm>
            <a:off x="1097280" y="286603"/>
            <a:ext cx="10058400" cy="1450757"/>
          </a:xfrm>
        </p:spPr>
        <p:txBody>
          <a:bodyPr/>
          <a:lstStyle/>
          <a:p>
            <a:r>
              <a:rPr lang="fr-FR" dirty="0"/>
              <a:t>La maquette de votre formation</a:t>
            </a:r>
          </a:p>
        </p:txBody>
      </p:sp>
      <p:sp>
        <p:nvSpPr>
          <p:cNvPr id="3" name="Espace réservé du contenu 2">
            <a:extLst>
              <a:ext uri="{FF2B5EF4-FFF2-40B4-BE49-F238E27FC236}">
                <a16:creationId xmlns:a16="http://schemas.microsoft.com/office/drawing/2014/main" id="{39909175-B709-4FD3-A757-3B9C60FFD928}"/>
              </a:ext>
            </a:extLst>
          </p:cNvPr>
          <p:cNvSpPr>
            <a:spLocks noGrp="1"/>
          </p:cNvSpPr>
          <p:nvPr>
            <p:ph idx="1"/>
          </p:nvPr>
        </p:nvSpPr>
        <p:spPr>
          <a:xfrm>
            <a:off x="1097280" y="1845734"/>
            <a:ext cx="10058400" cy="4023360"/>
          </a:xfrm>
        </p:spPr>
        <p:txBody>
          <a:bodyPr>
            <a:normAutofit lnSpcReduction="10000"/>
          </a:bodyPr>
          <a:lstStyle/>
          <a:p>
            <a:r>
              <a:rPr lang="fr-FR" dirty="0"/>
              <a:t>La maquette de votre formation organise et structure les différents cours que vous suivez à chaque semestre (que l’on appelle les </a:t>
            </a:r>
            <a:r>
              <a:rPr lang="fr-FR" b="1" dirty="0"/>
              <a:t>Eléments Constitutifs ou EC</a:t>
            </a:r>
            <a:r>
              <a:rPr lang="fr-FR" dirty="0"/>
              <a:t>) en différents blocs (qu’on appelle les </a:t>
            </a:r>
            <a:r>
              <a:rPr lang="fr-FR" b="1" dirty="0"/>
              <a:t>Unités d’Enseignement ou UE</a:t>
            </a:r>
            <a:r>
              <a:rPr lang="fr-FR" dirty="0"/>
              <a:t>), au nombre de cinq par semestre :</a:t>
            </a:r>
          </a:p>
          <a:p>
            <a:pPr lvl="1"/>
            <a:r>
              <a:rPr lang="fr-FR" dirty="0"/>
              <a:t>L’UE « Enseignements fondamentaux » regroupe les cours communs à l’ensemble des étudiants d’une formation, quelle que soit leur spécialité (ce qu’on appelle également le « tronc commun »)</a:t>
            </a:r>
          </a:p>
          <a:p>
            <a:pPr lvl="1"/>
            <a:r>
              <a:rPr lang="fr-FR" dirty="0"/>
              <a:t>L’UE « Enseignements complémentaires » permet à chaque étudiant de personnaliser son parcours, en faisant un choix (obligatoire) entre différents cours proposés, qui viennent compléter les enseignements fondamentaux de la formation</a:t>
            </a:r>
          </a:p>
          <a:p>
            <a:pPr lvl="1"/>
            <a:r>
              <a:rPr lang="fr-FR" dirty="0"/>
              <a:t>L’UE « Compétences linguistiques » permet à chaque étudiant de suivre des cours dans </a:t>
            </a:r>
            <a:r>
              <a:rPr lang="fr-FR" b="1" dirty="0"/>
              <a:t>une seule langue vivante</a:t>
            </a:r>
            <a:r>
              <a:rPr lang="fr-FR" dirty="0"/>
              <a:t> parmi les 8 proposées (Allemand, Anglais, Arabe, Chinois, Espagnol, Italien, Portugais, Russe)</a:t>
            </a:r>
          </a:p>
          <a:p>
            <a:pPr lvl="1"/>
            <a:r>
              <a:rPr lang="fr-FR" dirty="0"/>
              <a:t>L’UE « Projets et expériences de l’étudiant » vise à donner à chaque étudiant l’opportunité de construire son projet professionnel, à travers par exemple des stages courts à partir de la L2</a:t>
            </a:r>
          </a:p>
          <a:p>
            <a:pPr lvl="1"/>
            <a:r>
              <a:rPr lang="fr-FR" dirty="0"/>
              <a:t>L’UE « Compétences transversales » regroupe des cours et des modules médiatisés communs à l’ensemble des formations de l’Université, notamment Grands Repères et Transition écologique en L1</a:t>
            </a:r>
          </a:p>
          <a:p>
            <a:pPr lvl="1"/>
            <a:endParaRPr lang="fr-FR" dirty="0"/>
          </a:p>
        </p:txBody>
      </p:sp>
      <p:pic>
        <p:nvPicPr>
          <p:cNvPr id="4" name="Image 3">
            <a:extLst>
              <a:ext uri="{FF2B5EF4-FFF2-40B4-BE49-F238E27FC236}">
                <a16:creationId xmlns:a16="http://schemas.microsoft.com/office/drawing/2014/main" id="{B406B3A9-9566-471E-B89B-C0857AB49765}"/>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64362" y="5663143"/>
            <a:ext cx="2066925" cy="628650"/>
          </a:xfrm>
          <a:prstGeom prst="rect">
            <a:avLst/>
          </a:prstGeom>
          <a:noFill/>
          <a:ln>
            <a:noFill/>
          </a:ln>
        </p:spPr>
      </p:pic>
    </p:spTree>
    <p:extLst>
      <p:ext uri="{BB962C8B-B14F-4D97-AF65-F5344CB8AC3E}">
        <p14:creationId xmlns:p14="http://schemas.microsoft.com/office/powerpoint/2010/main" val="32185246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135FBD-2005-4DF3-80E9-93D9B60C465B}"/>
              </a:ext>
            </a:extLst>
          </p:cNvPr>
          <p:cNvSpPr>
            <a:spLocks noGrp="1"/>
          </p:cNvSpPr>
          <p:nvPr>
            <p:ph type="title"/>
          </p:nvPr>
        </p:nvSpPr>
        <p:spPr>
          <a:xfrm>
            <a:off x="1097280" y="286603"/>
            <a:ext cx="10058400" cy="1450757"/>
          </a:xfrm>
        </p:spPr>
        <p:txBody>
          <a:bodyPr>
            <a:normAutofit fontScale="90000"/>
          </a:bodyPr>
          <a:lstStyle/>
          <a:p>
            <a:r>
              <a:rPr lang="fr-FR" dirty="0"/>
              <a:t>Les modalités de contrôle des connaissances et des compétences (M3C) et les examens</a:t>
            </a:r>
          </a:p>
        </p:txBody>
      </p:sp>
      <p:sp>
        <p:nvSpPr>
          <p:cNvPr id="3" name="Espace réservé du contenu 2">
            <a:extLst>
              <a:ext uri="{FF2B5EF4-FFF2-40B4-BE49-F238E27FC236}">
                <a16:creationId xmlns:a16="http://schemas.microsoft.com/office/drawing/2014/main" id="{39909175-B709-4FD3-A757-3B9C60FFD928}"/>
              </a:ext>
            </a:extLst>
          </p:cNvPr>
          <p:cNvSpPr>
            <a:spLocks noGrp="1"/>
          </p:cNvSpPr>
          <p:nvPr>
            <p:ph idx="1"/>
          </p:nvPr>
        </p:nvSpPr>
        <p:spPr>
          <a:xfrm>
            <a:off x="1097280" y="1845734"/>
            <a:ext cx="10058400" cy="4023360"/>
          </a:xfrm>
        </p:spPr>
        <p:txBody>
          <a:bodyPr>
            <a:normAutofit/>
          </a:bodyPr>
          <a:lstStyle/>
          <a:p>
            <a:r>
              <a:rPr lang="fr-FR" dirty="0"/>
              <a:t>Les modalités de contrôle des connaissances et des compétences (M3C) sont définies d’abord au niveau de l’Université tout entière, en particulier concernant les règles de validation d’un semestre ou d’une année (comme le </a:t>
            </a:r>
            <a:r>
              <a:rPr lang="fr-FR" b="1" dirty="0"/>
              <a:t>principe de la double moyenne</a:t>
            </a:r>
            <a:r>
              <a:rPr lang="fr-FR" dirty="0"/>
              <a:t>), ainsi que les règles de compensation entre les éléments constitutifs (EC) des unités d’enseignement (UE) de chaque semestre</a:t>
            </a:r>
          </a:p>
          <a:p>
            <a:r>
              <a:rPr lang="fr-FR" dirty="0"/>
              <a:t>Les M3C générales de l’Université sont complétées par des règles spécifiques à chaque EC, qui sont présentes dans le livret pédagogique de la formation et qui précisent la manière dont l’EC est évalué (devoir sur table, devoir maison, oral, etc.)</a:t>
            </a:r>
          </a:p>
          <a:p>
            <a:r>
              <a:rPr lang="fr-FR" dirty="0"/>
              <a:t>L’UFR est en charge de l’organisation des examens de votre formation, qui est réalisée par la responsable des examens, Mme Alexandra </a:t>
            </a:r>
            <a:r>
              <a:rPr lang="fr-FR" dirty="0" err="1"/>
              <a:t>Defrémont</a:t>
            </a:r>
            <a:r>
              <a:rPr lang="fr-FR" dirty="0"/>
              <a:t> (bâtiment Lefebvre, bureau D 203). Des dispositifs spéciaux sont prévus pour les étudiants en situation de handicap, moyennant certificats médicaux produits en amont et accord des responsables de la formation</a:t>
            </a:r>
          </a:p>
        </p:txBody>
      </p:sp>
      <p:pic>
        <p:nvPicPr>
          <p:cNvPr id="4" name="Image 3">
            <a:extLst>
              <a:ext uri="{FF2B5EF4-FFF2-40B4-BE49-F238E27FC236}">
                <a16:creationId xmlns:a16="http://schemas.microsoft.com/office/drawing/2014/main" id="{B406B3A9-9566-471E-B89B-C0857AB49765}"/>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64362" y="5663143"/>
            <a:ext cx="2066925" cy="628650"/>
          </a:xfrm>
          <a:prstGeom prst="rect">
            <a:avLst/>
          </a:prstGeom>
          <a:noFill/>
          <a:ln>
            <a:noFill/>
          </a:ln>
        </p:spPr>
      </p:pic>
    </p:spTree>
    <p:extLst>
      <p:ext uri="{BB962C8B-B14F-4D97-AF65-F5344CB8AC3E}">
        <p14:creationId xmlns:p14="http://schemas.microsoft.com/office/powerpoint/2010/main" val="11411306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135FBD-2005-4DF3-80E9-93D9B60C465B}"/>
              </a:ext>
            </a:extLst>
          </p:cNvPr>
          <p:cNvSpPr>
            <a:spLocks noGrp="1"/>
          </p:cNvSpPr>
          <p:nvPr>
            <p:ph type="title"/>
          </p:nvPr>
        </p:nvSpPr>
        <p:spPr>
          <a:xfrm>
            <a:off x="1097280" y="286603"/>
            <a:ext cx="10058400" cy="1450757"/>
          </a:xfrm>
        </p:spPr>
        <p:txBody>
          <a:bodyPr>
            <a:normAutofit fontScale="90000"/>
          </a:bodyPr>
          <a:lstStyle/>
          <a:p>
            <a:r>
              <a:rPr lang="fr-FR" dirty="0"/>
              <a:t>Les modalités de contrôle des connaissances et des compétences (M3C) et les examens</a:t>
            </a:r>
          </a:p>
        </p:txBody>
      </p:sp>
      <p:sp>
        <p:nvSpPr>
          <p:cNvPr id="3" name="Espace réservé du contenu 2">
            <a:extLst>
              <a:ext uri="{FF2B5EF4-FFF2-40B4-BE49-F238E27FC236}">
                <a16:creationId xmlns:a16="http://schemas.microsoft.com/office/drawing/2014/main" id="{39909175-B709-4FD3-A757-3B9C60FFD928}"/>
              </a:ext>
            </a:extLst>
          </p:cNvPr>
          <p:cNvSpPr>
            <a:spLocks noGrp="1"/>
          </p:cNvSpPr>
          <p:nvPr>
            <p:ph idx="1"/>
          </p:nvPr>
        </p:nvSpPr>
        <p:spPr>
          <a:xfrm>
            <a:off x="1097280" y="1845734"/>
            <a:ext cx="10058400" cy="4023360"/>
          </a:xfrm>
        </p:spPr>
        <p:txBody>
          <a:bodyPr>
            <a:normAutofit/>
          </a:bodyPr>
          <a:lstStyle/>
          <a:p>
            <a:r>
              <a:rPr lang="fr-FR" dirty="0"/>
              <a:t>L’évaluation des connaissances et des compétences peut être organisée selon deux modalités :</a:t>
            </a:r>
          </a:p>
          <a:p>
            <a:pPr lvl="1"/>
            <a:r>
              <a:rPr lang="fr-FR" dirty="0"/>
              <a:t>La formule standard, également appelée </a:t>
            </a:r>
            <a:r>
              <a:rPr lang="fr-FR" b="1" dirty="0"/>
              <a:t>contrôle continu ou CC</a:t>
            </a:r>
            <a:r>
              <a:rPr lang="fr-FR" dirty="0"/>
              <a:t>, prévoit que chaque EC est évalué à la fois en cours de semestre et en fin de semestre (cf. ci-dessous)</a:t>
            </a:r>
          </a:p>
          <a:p>
            <a:pPr lvl="1"/>
            <a:r>
              <a:rPr lang="fr-FR" dirty="0"/>
              <a:t>La formule dérogatoire, également appelée </a:t>
            </a:r>
            <a:r>
              <a:rPr lang="fr-FR" b="1" dirty="0"/>
              <a:t>contrôle terminal ou CT</a:t>
            </a:r>
            <a:r>
              <a:rPr lang="fr-FR" dirty="0"/>
              <a:t>, permet à certains étudiants dans des conditions strictement définies de n’être évalués qu’une seule fois, en fin de semestre</a:t>
            </a:r>
          </a:p>
          <a:p>
            <a:r>
              <a:rPr lang="fr-FR" dirty="0"/>
              <a:t>Dans les deux cas, une session d’examens a lieu à la fin de chaque semestre, en deux temps :</a:t>
            </a:r>
          </a:p>
          <a:p>
            <a:pPr lvl="1"/>
            <a:r>
              <a:rPr lang="fr-FR" dirty="0"/>
              <a:t>Durant la dernière semaine de cours du semestre (12</a:t>
            </a:r>
            <a:r>
              <a:rPr lang="fr-FR" baseline="30000" dirty="0"/>
              <a:t>e</a:t>
            </a:r>
            <a:r>
              <a:rPr lang="fr-FR" dirty="0"/>
              <a:t> semaine du semestre), des épreuves sur table ont lieu </a:t>
            </a:r>
            <a:r>
              <a:rPr lang="fr-FR" b="1" dirty="0"/>
              <a:t>pour les EC de l’UE « Enseignements complémentaires » et uniquement pour les étudiants en formule standard</a:t>
            </a:r>
          </a:p>
          <a:p>
            <a:pPr lvl="1"/>
            <a:r>
              <a:rPr lang="fr-FR" dirty="0"/>
              <a:t>Après la fin des cours, pendant les deux semaines d’examen prévues dans le calendrier universitaire, des épreuves sur table ont lieu </a:t>
            </a:r>
            <a:r>
              <a:rPr lang="fr-FR" b="1" dirty="0"/>
              <a:t>pour les EC de toutes les autres UE, à la fois pour les étudiants en formule standard et pour ceux en formule dérogatoire</a:t>
            </a:r>
            <a:r>
              <a:rPr lang="fr-FR" dirty="0"/>
              <a:t> + des épreuves sur table pour </a:t>
            </a:r>
            <a:r>
              <a:rPr lang="fr-FR" b="1" dirty="0"/>
              <a:t>les EC de l’UE « Enseignements complémentaires » uniquement pour les étudiants en formule dérogatoire</a:t>
            </a:r>
          </a:p>
        </p:txBody>
      </p:sp>
      <p:pic>
        <p:nvPicPr>
          <p:cNvPr id="4" name="Image 3">
            <a:extLst>
              <a:ext uri="{FF2B5EF4-FFF2-40B4-BE49-F238E27FC236}">
                <a16:creationId xmlns:a16="http://schemas.microsoft.com/office/drawing/2014/main" id="{B406B3A9-9566-471E-B89B-C0857AB49765}"/>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64362" y="5663143"/>
            <a:ext cx="2066925" cy="628650"/>
          </a:xfrm>
          <a:prstGeom prst="rect">
            <a:avLst/>
          </a:prstGeom>
          <a:noFill/>
          <a:ln>
            <a:noFill/>
          </a:ln>
        </p:spPr>
      </p:pic>
    </p:spTree>
    <p:extLst>
      <p:ext uri="{BB962C8B-B14F-4D97-AF65-F5344CB8AC3E}">
        <p14:creationId xmlns:p14="http://schemas.microsoft.com/office/powerpoint/2010/main" val="34678086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135FBD-2005-4DF3-80E9-93D9B60C465B}"/>
              </a:ext>
            </a:extLst>
          </p:cNvPr>
          <p:cNvSpPr>
            <a:spLocks noGrp="1"/>
          </p:cNvSpPr>
          <p:nvPr>
            <p:ph type="title"/>
          </p:nvPr>
        </p:nvSpPr>
        <p:spPr>
          <a:xfrm>
            <a:off x="1097280" y="286603"/>
            <a:ext cx="10058400" cy="1450757"/>
          </a:xfrm>
        </p:spPr>
        <p:txBody>
          <a:bodyPr/>
          <a:lstStyle/>
          <a:p>
            <a:r>
              <a:rPr lang="fr-FR" dirty="0"/>
              <a:t>L’inscription pédagogique</a:t>
            </a:r>
          </a:p>
        </p:txBody>
      </p:sp>
      <p:sp>
        <p:nvSpPr>
          <p:cNvPr id="3" name="Espace réservé du contenu 2">
            <a:extLst>
              <a:ext uri="{FF2B5EF4-FFF2-40B4-BE49-F238E27FC236}">
                <a16:creationId xmlns:a16="http://schemas.microsoft.com/office/drawing/2014/main" id="{39909175-B709-4FD3-A757-3B9C60FFD928}"/>
              </a:ext>
            </a:extLst>
          </p:cNvPr>
          <p:cNvSpPr>
            <a:spLocks noGrp="1"/>
          </p:cNvSpPr>
          <p:nvPr>
            <p:ph idx="1"/>
          </p:nvPr>
        </p:nvSpPr>
        <p:spPr>
          <a:xfrm>
            <a:off x="1097280" y="1845734"/>
            <a:ext cx="10058400" cy="4023360"/>
          </a:xfrm>
        </p:spPr>
        <p:txBody>
          <a:bodyPr>
            <a:normAutofit/>
          </a:bodyPr>
          <a:lstStyle/>
          <a:p>
            <a:r>
              <a:rPr lang="fr-FR" dirty="0"/>
              <a:t>Votre </a:t>
            </a:r>
            <a:r>
              <a:rPr lang="fr-FR" b="1" dirty="0"/>
              <a:t>inscription pédagogique (IP)</a:t>
            </a:r>
            <a:r>
              <a:rPr lang="fr-FR" dirty="0"/>
              <a:t> :</a:t>
            </a:r>
          </a:p>
          <a:p>
            <a:pPr lvl="1"/>
            <a:r>
              <a:rPr lang="fr-FR" dirty="0"/>
              <a:t>Renseigne tous les </a:t>
            </a:r>
            <a:r>
              <a:rPr lang="fr-FR" b="1" dirty="0"/>
              <a:t>choix pédagogiques</a:t>
            </a:r>
            <a:r>
              <a:rPr lang="fr-FR" dirty="0"/>
              <a:t> que vous avez effectués au moment de l’inscription pédagogique (choix de langue vivante, choix d’enseignements complémentaires, etc.)</a:t>
            </a:r>
          </a:p>
          <a:p>
            <a:pPr lvl="1"/>
            <a:r>
              <a:rPr lang="fr-FR" dirty="0"/>
              <a:t>Renseigne votre </a:t>
            </a:r>
            <a:r>
              <a:rPr lang="fr-FR" b="1" dirty="0"/>
              <a:t>régime d’inscription</a:t>
            </a:r>
            <a:r>
              <a:rPr lang="fr-FR" dirty="0"/>
              <a:t> (contrôle continu ou contrôle terminal)</a:t>
            </a:r>
          </a:p>
          <a:p>
            <a:pPr lvl="1"/>
            <a:r>
              <a:rPr lang="fr-FR" dirty="0"/>
              <a:t>Vaut pour </a:t>
            </a:r>
            <a:r>
              <a:rPr lang="fr-FR" b="1" dirty="0"/>
              <a:t>contrat pédagogique</a:t>
            </a:r>
            <a:r>
              <a:rPr lang="fr-FR" dirty="0"/>
              <a:t> et ne peut être modifiée au-delà de la 3</a:t>
            </a:r>
            <a:r>
              <a:rPr lang="fr-FR" baseline="30000" dirty="0"/>
              <a:t>e</a:t>
            </a:r>
            <a:r>
              <a:rPr lang="fr-FR" dirty="0"/>
              <a:t> semaine après le début des cours</a:t>
            </a:r>
          </a:p>
          <a:p>
            <a:pPr lvl="1"/>
            <a:r>
              <a:rPr lang="fr-FR" dirty="0"/>
              <a:t>Est intégrée dans le logiciel de saisie des notes</a:t>
            </a:r>
          </a:p>
          <a:p>
            <a:r>
              <a:rPr lang="fr-FR" b="1" dirty="0"/>
              <a:t>ATTENTION :</a:t>
            </a:r>
            <a:r>
              <a:rPr lang="fr-FR" dirty="0"/>
              <a:t> toute négligence dans l’IP peut avoir des conséquences très lourdes, dont l’impossibilité de valider votre année</a:t>
            </a:r>
          </a:p>
          <a:p>
            <a:r>
              <a:rPr lang="fr-FR" dirty="0"/>
              <a:t>L’inscription pédagogique est réalisée par le gestionnaire pédagogique de votre formation au début de chaque semestre, au moyen d’un formulaire à remplir en ligne, dont le lien est disponible sur le site de l’UFR SSA &gt; Formation et scolarité &gt; Inscriptions</a:t>
            </a:r>
          </a:p>
        </p:txBody>
      </p:sp>
      <p:pic>
        <p:nvPicPr>
          <p:cNvPr id="4" name="Image 3">
            <a:extLst>
              <a:ext uri="{FF2B5EF4-FFF2-40B4-BE49-F238E27FC236}">
                <a16:creationId xmlns:a16="http://schemas.microsoft.com/office/drawing/2014/main" id="{B406B3A9-9566-471E-B89B-C0857AB49765}"/>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64362" y="5663143"/>
            <a:ext cx="2066925" cy="628650"/>
          </a:xfrm>
          <a:prstGeom prst="rect">
            <a:avLst/>
          </a:prstGeom>
          <a:noFill/>
          <a:ln>
            <a:noFill/>
          </a:ln>
        </p:spPr>
      </p:pic>
    </p:spTree>
    <p:extLst>
      <p:ext uri="{BB962C8B-B14F-4D97-AF65-F5344CB8AC3E}">
        <p14:creationId xmlns:p14="http://schemas.microsoft.com/office/powerpoint/2010/main" val="39694436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135FBD-2005-4DF3-80E9-93D9B60C465B}"/>
              </a:ext>
            </a:extLst>
          </p:cNvPr>
          <p:cNvSpPr>
            <a:spLocks noGrp="1"/>
          </p:cNvSpPr>
          <p:nvPr>
            <p:ph type="title"/>
          </p:nvPr>
        </p:nvSpPr>
        <p:spPr>
          <a:xfrm>
            <a:off x="1097280" y="286603"/>
            <a:ext cx="10058400" cy="1450757"/>
          </a:xfrm>
        </p:spPr>
        <p:txBody>
          <a:bodyPr/>
          <a:lstStyle/>
          <a:p>
            <a:r>
              <a:rPr lang="fr-FR" dirty="0"/>
              <a:t>Bienvenue</a:t>
            </a:r>
          </a:p>
        </p:txBody>
      </p:sp>
      <p:pic>
        <p:nvPicPr>
          <p:cNvPr id="4" name="Image 3">
            <a:extLst>
              <a:ext uri="{FF2B5EF4-FFF2-40B4-BE49-F238E27FC236}">
                <a16:creationId xmlns:a16="http://schemas.microsoft.com/office/drawing/2014/main" id="{B406B3A9-9566-471E-B89B-C0857AB49765}"/>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96000" y="3114675"/>
            <a:ext cx="2066925" cy="628650"/>
          </a:xfrm>
          <a:prstGeom prst="rect">
            <a:avLst/>
          </a:prstGeom>
          <a:noFill/>
          <a:ln>
            <a:noFill/>
          </a:ln>
        </p:spPr>
      </p:pic>
      <p:pic>
        <p:nvPicPr>
          <p:cNvPr id="8" name="Image 7">
            <a:extLst>
              <a:ext uri="{FF2B5EF4-FFF2-40B4-BE49-F238E27FC236}">
                <a16:creationId xmlns:a16="http://schemas.microsoft.com/office/drawing/2014/main" id="{B326FFD4-0BBD-4F63-94AB-E75960100DD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01835" y="3114675"/>
            <a:ext cx="2372997" cy="528638"/>
          </a:xfrm>
          <a:prstGeom prst="rect">
            <a:avLst/>
          </a:prstGeom>
        </p:spPr>
      </p:pic>
    </p:spTree>
    <p:extLst>
      <p:ext uri="{BB962C8B-B14F-4D97-AF65-F5344CB8AC3E}">
        <p14:creationId xmlns:p14="http://schemas.microsoft.com/office/powerpoint/2010/main" val="6014177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135FBD-2005-4DF3-80E9-93D9B60C465B}"/>
              </a:ext>
            </a:extLst>
          </p:cNvPr>
          <p:cNvSpPr>
            <a:spLocks noGrp="1"/>
          </p:cNvSpPr>
          <p:nvPr>
            <p:ph type="title"/>
          </p:nvPr>
        </p:nvSpPr>
        <p:spPr>
          <a:xfrm>
            <a:off x="1097280" y="286603"/>
            <a:ext cx="10058400" cy="1450757"/>
          </a:xfrm>
        </p:spPr>
        <p:txBody>
          <a:bodyPr/>
          <a:lstStyle/>
          <a:p>
            <a:r>
              <a:rPr lang="fr-FR" dirty="0"/>
              <a:t>Les gestionnaires pédagogiques</a:t>
            </a:r>
          </a:p>
        </p:txBody>
      </p:sp>
      <p:sp>
        <p:nvSpPr>
          <p:cNvPr id="3" name="Espace réservé du contenu 2">
            <a:extLst>
              <a:ext uri="{FF2B5EF4-FFF2-40B4-BE49-F238E27FC236}">
                <a16:creationId xmlns:a16="http://schemas.microsoft.com/office/drawing/2014/main" id="{39909175-B709-4FD3-A757-3B9C60FFD928}"/>
              </a:ext>
            </a:extLst>
          </p:cNvPr>
          <p:cNvSpPr>
            <a:spLocks noGrp="1"/>
          </p:cNvSpPr>
          <p:nvPr>
            <p:ph idx="1"/>
          </p:nvPr>
        </p:nvSpPr>
        <p:spPr>
          <a:xfrm>
            <a:off x="1097280" y="1845733"/>
            <a:ext cx="10058400" cy="4446059"/>
          </a:xfrm>
        </p:spPr>
        <p:txBody>
          <a:bodyPr>
            <a:normAutofit fontScale="92500" lnSpcReduction="20000"/>
          </a:bodyPr>
          <a:lstStyle/>
          <a:p>
            <a:r>
              <a:rPr lang="fr-FR" dirty="0"/>
              <a:t>Pour entrer en contact avec le ou la gestionnaire pédagogique de votre formation :</a:t>
            </a:r>
          </a:p>
          <a:p>
            <a:pPr lvl="1"/>
            <a:r>
              <a:rPr lang="fr-FR" dirty="0"/>
              <a:t>Licence d’AES : Mme Nadia BOUCHAMA, bureau D 212A</a:t>
            </a:r>
          </a:p>
          <a:p>
            <a:pPr lvl="1"/>
            <a:r>
              <a:rPr lang="fr-FR" dirty="0"/>
              <a:t>Licence de Géographie et Aménagement :  Mme Karine RUELLE, bureau D 214B</a:t>
            </a:r>
          </a:p>
          <a:p>
            <a:pPr lvl="1"/>
            <a:r>
              <a:rPr lang="fr-FR" dirty="0"/>
              <a:t>Licence d’Histoire présentiel : M. Romain WILLIAM, bureau D 214A</a:t>
            </a:r>
          </a:p>
          <a:p>
            <a:pPr lvl="1"/>
            <a:r>
              <a:rPr lang="fr-FR" dirty="0"/>
              <a:t>Licence d’Histoire de l’Art et Archéologie présentiel : M. </a:t>
            </a:r>
            <a:r>
              <a:rPr lang="fr-FR" sz="1800" dirty="0" err="1">
                <a:effectLst/>
                <a:latin typeface="Times New Roman" panose="02020603050405020304" pitchFamily="18" charset="0"/>
                <a:ea typeface="Times New Roman" panose="02020603050405020304" pitchFamily="18" charset="0"/>
              </a:rPr>
              <a:t>Ilias</a:t>
            </a:r>
            <a:r>
              <a:rPr lang="fr-FR" sz="1800" dirty="0">
                <a:effectLst/>
                <a:latin typeface="Times New Roman" panose="02020603050405020304" pitchFamily="18" charset="0"/>
                <a:ea typeface="Times New Roman" panose="02020603050405020304" pitchFamily="18" charset="0"/>
              </a:rPr>
              <a:t> BOUIZEM-HERVE</a:t>
            </a:r>
            <a:r>
              <a:rPr lang="fr-FR" dirty="0"/>
              <a:t>, bureau </a:t>
            </a:r>
            <a:r>
              <a:rPr lang="fr-FR"/>
              <a:t>D 201d</a:t>
            </a:r>
            <a:endParaRPr lang="fr-FR" dirty="0"/>
          </a:p>
          <a:p>
            <a:pPr lvl="1"/>
            <a:r>
              <a:rPr lang="fr-FR" dirty="0"/>
              <a:t>Licence d’Histoire à distance : Mme </a:t>
            </a:r>
            <a:r>
              <a:rPr lang="fr-FR" sz="1600" dirty="0">
                <a:ea typeface="Times New Roman" panose="02020603050405020304" pitchFamily="18" charset="0"/>
              </a:rPr>
              <a:t>Nadia HAMDI</a:t>
            </a:r>
            <a:r>
              <a:rPr lang="fr-FR" dirty="0">
                <a:solidFill>
                  <a:schemeClr val="tx1">
                    <a:lumMod val="85000"/>
                    <a:lumOff val="15000"/>
                  </a:schemeClr>
                </a:solidFill>
              </a:rPr>
              <a:t>, </a:t>
            </a:r>
            <a:r>
              <a:rPr lang="fr-FR" dirty="0"/>
              <a:t>bureau D 201C</a:t>
            </a:r>
          </a:p>
          <a:p>
            <a:pPr lvl="1"/>
            <a:r>
              <a:rPr lang="fr-FR" dirty="0"/>
              <a:t>licence HAA à distance : Mme </a:t>
            </a:r>
            <a:r>
              <a:rPr lang="fr-FR" sz="1800" dirty="0">
                <a:effectLst/>
                <a:latin typeface="Times New Roman" panose="02020603050405020304" pitchFamily="18" charset="0"/>
                <a:ea typeface="Times New Roman" panose="02020603050405020304" pitchFamily="18" charset="0"/>
              </a:rPr>
              <a:t>Inès BELKEFI, </a:t>
            </a:r>
            <a:r>
              <a:rPr lang="fr-FR" dirty="0"/>
              <a:t>bureau D 201C</a:t>
            </a:r>
          </a:p>
          <a:p>
            <a:pPr lvl="1"/>
            <a:r>
              <a:rPr lang="fr-FR" dirty="0"/>
              <a:t>Licence de Sciences de l’Homme, Anthropologie, Ethnologie : Mme Myriam BOUKHRIS, bureau D 213B</a:t>
            </a:r>
          </a:p>
          <a:p>
            <a:pPr lvl="1"/>
            <a:r>
              <a:rPr lang="fr-FR" dirty="0"/>
              <a:t>Licence de Sciences Sociales : M. Anthony CARDIA, bureau D 213A</a:t>
            </a:r>
          </a:p>
          <a:p>
            <a:pPr lvl="1"/>
            <a:r>
              <a:rPr lang="fr-FR" dirty="0"/>
              <a:t>Licence de Sociologie : Mme Sophie THOMAS, bureau D 212B</a:t>
            </a:r>
          </a:p>
          <a:p>
            <a:pPr lvl="1"/>
            <a:r>
              <a:rPr lang="fr-FR" dirty="0"/>
              <a:t>Double-licences : </a:t>
            </a:r>
            <a:r>
              <a:rPr lang="fr-FR" sz="1700" dirty="0"/>
              <a:t>Double-licences : </a:t>
            </a:r>
          </a:p>
          <a:p>
            <a:pPr lvl="2"/>
            <a:r>
              <a:rPr lang="fr-FR" sz="1700" dirty="0"/>
              <a:t>Histoire-Anglais, Histoire-HAA : </a:t>
            </a:r>
            <a:r>
              <a:rPr lang="fr-FR" sz="1700" dirty="0">
                <a:ea typeface="Times New Roman" panose="02020603050405020304" pitchFamily="18" charset="0"/>
              </a:rPr>
              <a:t>Mélissa CASSIAU </a:t>
            </a:r>
            <a:r>
              <a:rPr lang="fr-FR" sz="1700" dirty="0"/>
              <a:t>bureau D 213B ; </a:t>
            </a:r>
          </a:p>
          <a:p>
            <a:pPr lvl="2"/>
            <a:r>
              <a:rPr lang="fr-FR" sz="1700" dirty="0">
                <a:effectLst/>
                <a:ea typeface="Times New Roman" panose="02020603050405020304" pitchFamily="18" charset="0"/>
              </a:rPr>
              <a:t>Histoire de l’art-Droit, Anthropologie-Histoire de l’art : </a:t>
            </a:r>
            <a:r>
              <a:rPr lang="fr-FR" sz="1700" dirty="0">
                <a:ea typeface="Times New Roman" panose="02020603050405020304" pitchFamily="18" charset="0"/>
              </a:rPr>
              <a:t>Mme Mélissa CASSIAU </a:t>
            </a:r>
            <a:r>
              <a:rPr lang="fr-FR" sz="1700" dirty="0"/>
              <a:t>bureau D 213B ; </a:t>
            </a:r>
          </a:p>
          <a:p>
            <a:pPr lvl="2"/>
            <a:r>
              <a:rPr lang="fr-FR" sz="1700" dirty="0"/>
              <a:t>Histoire-Droit, Histoire-Géographie :</a:t>
            </a:r>
            <a:r>
              <a:rPr lang="fr-FR" sz="1700" dirty="0">
                <a:effectLst/>
                <a:ea typeface="Times New Roman" panose="02020603050405020304" pitchFamily="18" charset="0"/>
              </a:rPr>
              <a:t> Mme </a:t>
            </a:r>
            <a:r>
              <a:rPr lang="fr-FR" sz="1800" dirty="0">
                <a:effectLst/>
                <a:ea typeface="Times New Roman" panose="02020603050405020304" pitchFamily="18" charset="0"/>
              </a:rPr>
              <a:t>Ana BRAZ</a:t>
            </a:r>
            <a:r>
              <a:rPr lang="fr-FR" sz="2400" dirty="0">
                <a:effectLst/>
              </a:rPr>
              <a:t> </a:t>
            </a:r>
            <a:r>
              <a:rPr lang="fr-FR" sz="1700" dirty="0"/>
              <a:t>bureau D 206</a:t>
            </a:r>
          </a:p>
          <a:p>
            <a:pPr>
              <a:spcAft>
                <a:spcPts val="0"/>
              </a:spcAft>
            </a:pPr>
            <a:r>
              <a:rPr lang="fr-FR" dirty="0"/>
              <a:t>Vous pouvez retrouver le nom et les coordonnées de votre secrétaire pédagogique</a:t>
            </a:r>
          </a:p>
          <a:p>
            <a:pPr>
              <a:spcBef>
                <a:spcPts val="0"/>
              </a:spcBef>
            </a:pPr>
            <a:r>
              <a:rPr lang="fr-FR" dirty="0"/>
              <a:t>sur le site Internet de l’UFR SSA &gt; Organisations et contacts &gt; Equipe administrative</a:t>
            </a:r>
          </a:p>
          <a:p>
            <a:endParaRPr lang="fr-FR" dirty="0"/>
          </a:p>
        </p:txBody>
      </p:sp>
      <p:pic>
        <p:nvPicPr>
          <p:cNvPr id="4" name="Image 3">
            <a:extLst>
              <a:ext uri="{FF2B5EF4-FFF2-40B4-BE49-F238E27FC236}">
                <a16:creationId xmlns:a16="http://schemas.microsoft.com/office/drawing/2014/main" id="{B406B3A9-9566-471E-B89B-C0857AB49765}"/>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64362" y="5663143"/>
            <a:ext cx="2066925" cy="628650"/>
          </a:xfrm>
          <a:prstGeom prst="rect">
            <a:avLst/>
          </a:prstGeom>
          <a:noFill/>
          <a:ln>
            <a:noFill/>
          </a:ln>
        </p:spPr>
      </p:pic>
    </p:spTree>
    <p:extLst>
      <p:ext uri="{BB962C8B-B14F-4D97-AF65-F5344CB8AC3E}">
        <p14:creationId xmlns:p14="http://schemas.microsoft.com/office/powerpoint/2010/main" val="13340856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135FBD-2005-4DF3-80E9-93D9B60C465B}"/>
              </a:ext>
            </a:extLst>
          </p:cNvPr>
          <p:cNvSpPr>
            <a:spLocks noGrp="1"/>
          </p:cNvSpPr>
          <p:nvPr>
            <p:ph type="title"/>
          </p:nvPr>
        </p:nvSpPr>
        <p:spPr>
          <a:xfrm>
            <a:off x="1097280" y="286603"/>
            <a:ext cx="10058400" cy="1450757"/>
          </a:xfrm>
        </p:spPr>
        <p:txBody>
          <a:bodyPr/>
          <a:lstStyle/>
          <a:p>
            <a:r>
              <a:rPr lang="fr-FR" dirty="0"/>
              <a:t>Votre directeur d’études L1</a:t>
            </a:r>
          </a:p>
        </p:txBody>
      </p:sp>
      <p:sp>
        <p:nvSpPr>
          <p:cNvPr id="3" name="Espace réservé du contenu 2">
            <a:extLst>
              <a:ext uri="{FF2B5EF4-FFF2-40B4-BE49-F238E27FC236}">
                <a16:creationId xmlns:a16="http://schemas.microsoft.com/office/drawing/2014/main" id="{39909175-B709-4FD3-A757-3B9C60FFD928}"/>
              </a:ext>
            </a:extLst>
          </p:cNvPr>
          <p:cNvSpPr>
            <a:spLocks noGrp="1"/>
          </p:cNvSpPr>
          <p:nvPr>
            <p:ph idx="1"/>
          </p:nvPr>
        </p:nvSpPr>
        <p:spPr>
          <a:xfrm>
            <a:off x="1097280" y="1845734"/>
            <a:ext cx="10058400" cy="4023360"/>
          </a:xfrm>
        </p:spPr>
        <p:txBody>
          <a:bodyPr>
            <a:normAutofit/>
          </a:bodyPr>
          <a:lstStyle/>
          <a:p>
            <a:r>
              <a:rPr lang="fr-FR" dirty="0"/>
              <a:t>Chacun de vous sera accompagné par </a:t>
            </a:r>
            <a:r>
              <a:rPr lang="fr-FR" b="1" dirty="0"/>
              <a:t>un directeur d’études L1,</a:t>
            </a:r>
            <a:r>
              <a:rPr lang="fr-FR" dirty="0"/>
              <a:t> qui encadrera le groupe de TD dans lequel vous serez </a:t>
            </a:r>
            <a:r>
              <a:rPr lang="fr-FR" dirty="0" err="1"/>
              <a:t>inscrit·e</a:t>
            </a:r>
            <a:r>
              <a:rPr lang="fr-FR" dirty="0"/>
              <a:t>, et dont les objectifs sont de :</a:t>
            </a:r>
          </a:p>
          <a:p>
            <a:pPr lvl="1"/>
            <a:r>
              <a:rPr lang="fr-FR" dirty="0"/>
              <a:t>Faciliter votre </a:t>
            </a:r>
            <a:r>
              <a:rPr lang="fr-FR" b="1" dirty="0"/>
              <a:t>intégration</a:t>
            </a:r>
            <a:r>
              <a:rPr lang="fr-FR" dirty="0"/>
              <a:t> à l’université et favoriser votre </a:t>
            </a:r>
            <a:r>
              <a:rPr lang="fr-FR" b="1" dirty="0"/>
              <a:t>réussite</a:t>
            </a:r>
          </a:p>
          <a:p>
            <a:pPr lvl="1"/>
            <a:r>
              <a:rPr lang="fr-FR" dirty="0"/>
              <a:t>Vous aider à adapter votre </a:t>
            </a:r>
            <a:r>
              <a:rPr lang="fr-FR" b="1" dirty="0"/>
              <a:t>méthode de travail</a:t>
            </a:r>
            <a:r>
              <a:rPr lang="fr-FR" dirty="0"/>
              <a:t> en fonction du nouvel environnement</a:t>
            </a:r>
          </a:p>
          <a:p>
            <a:pPr lvl="1"/>
            <a:r>
              <a:rPr lang="fr-FR" dirty="0"/>
              <a:t>Vous orienter, le cas échéant, vers les </a:t>
            </a:r>
            <a:r>
              <a:rPr lang="fr-FR" b="1" dirty="0"/>
              <a:t>dispositifs établissement</a:t>
            </a:r>
            <a:r>
              <a:rPr lang="fr-FR" dirty="0"/>
              <a:t> (tutorat, etc.) ou les </a:t>
            </a:r>
            <a:r>
              <a:rPr lang="fr-FR" b="1" dirty="0"/>
              <a:t>services compétents </a:t>
            </a:r>
            <a:r>
              <a:rPr lang="fr-FR" dirty="0"/>
              <a:t>(SUIO, etc.)</a:t>
            </a:r>
            <a:endParaRPr lang="fr-FR" b="1" dirty="0"/>
          </a:p>
          <a:p>
            <a:pPr lvl="1"/>
            <a:r>
              <a:rPr lang="fr-FR" dirty="0"/>
              <a:t>Vous conseiller dans vos démarches, vos </a:t>
            </a:r>
            <a:r>
              <a:rPr lang="fr-FR" b="1" dirty="0"/>
              <a:t>choix pédagogiques</a:t>
            </a:r>
            <a:r>
              <a:rPr lang="fr-FR" dirty="0"/>
              <a:t> et votre </a:t>
            </a:r>
            <a:r>
              <a:rPr lang="fr-FR" b="1" dirty="0"/>
              <a:t>projet de formation</a:t>
            </a:r>
          </a:p>
          <a:p>
            <a:pPr lvl="1"/>
            <a:r>
              <a:rPr lang="fr-FR" dirty="0"/>
              <a:t>Vous guider dans une </a:t>
            </a:r>
            <a:r>
              <a:rPr lang="fr-FR" b="1" dirty="0"/>
              <a:t>réorientation</a:t>
            </a:r>
            <a:r>
              <a:rPr lang="fr-FR" dirty="0"/>
              <a:t> éventuelle</a:t>
            </a:r>
          </a:p>
          <a:p>
            <a:r>
              <a:rPr lang="fr-FR" dirty="0"/>
              <a:t>Vous pourrez connaître le nom de votre directeur d’études à l’occasion de la réunion de pré-rentrée organisée par votre formation</a:t>
            </a:r>
          </a:p>
        </p:txBody>
      </p:sp>
      <p:pic>
        <p:nvPicPr>
          <p:cNvPr id="4" name="Image 3">
            <a:extLst>
              <a:ext uri="{FF2B5EF4-FFF2-40B4-BE49-F238E27FC236}">
                <a16:creationId xmlns:a16="http://schemas.microsoft.com/office/drawing/2014/main" id="{B406B3A9-9566-471E-B89B-C0857AB49765}"/>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64362" y="5663143"/>
            <a:ext cx="2066925" cy="628650"/>
          </a:xfrm>
          <a:prstGeom prst="rect">
            <a:avLst/>
          </a:prstGeom>
          <a:noFill/>
          <a:ln>
            <a:noFill/>
          </a:ln>
        </p:spPr>
      </p:pic>
    </p:spTree>
    <p:extLst>
      <p:ext uri="{BB962C8B-B14F-4D97-AF65-F5344CB8AC3E}">
        <p14:creationId xmlns:p14="http://schemas.microsoft.com/office/powerpoint/2010/main" val="33829488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135FBD-2005-4DF3-80E9-93D9B60C465B}"/>
              </a:ext>
            </a:extLst>
          </p:cNvPr>
          <p:cNvSpPr>
            <a:spLocks noGrp="1"/>
          </p:cNvSpPr>
          <p:nvPr>
            <p:ph type="title"/>
          </p:nvPr>
        </p:nvSpPr>
        <p:spPr>
          <a:xfrm>
            <a:off x="1097280" y="286604"/>
            <a:ext cx="10058400" cy="750460"/>
          </a:xfrm>
        </p:spPr>
        <p:txBody>
          <a:bodyPr/>
          <a:lstStyle/>
          <a:p>
            <a:r>
              <a:rPr lang="fr-FR" dirty="0"/>
              <a:t>Les réunions de pré-rentrée</a:t>
            </a:r>
          </a:p>
        </p:txBody>
      </p:sp>
      <p:sp>
        <p:nvSpPr>
          <p:cNvPr id="3" name="Espace réservé du contenu 2">
            <a:extLst>
              <a:ext uri="{FF2B5EF4-FFF2-40B4-BE49-F238E27FC236}">
                <a16:creationId xmlns:a16="http://schemas.microsoft.com/office/drawing/2014/main" id="{39909175-B709-4FD3-A757-3B9C60FFD928}"/>
              </a:ext>
            </a:extLst>
          </p:cNvPr>
          <p:cNvSpPr>
            <a:spLocks noGrp="1"/>
          </p:cNvSpPr>
          <p:nvPr>
            <p:ph idx="1"/>
          </p:nvPr>
        </p:nvSpPr>
        <p:spPr>
          <a:xfrm>
            <a:off x="1097280" y="1037065"/>
            <a:ext cx="10058400" cy="5254728"/>
          </a:xfrm>
        </p:spPr>
        <p:txBody>
          <a:bodyPr>
            <a:normAutofit/>
          </a:bodyPr>
          <a:lstStyle/>
          <a:p>
            <a:pPr>
              <a:spcAft>
                <a:spcPts val="1200"/>
              </a:spcAft>
            </a:pPr>
            <a:r>
              <a:rPr lang="fr-FR" sz="1800" dirty="0">
                <a:latin typeface="+mj-lt"/>
              </a:rPr>
              <a:t>Votre formation organise une réunion de pré-rentrée pour vous accueillir à l’université et vous donner les informations nécessaires pour le début des cours (lundi 16 septembre) :</a:t>
            </a:r>
          </a:p>
          <a:p>
            <a:pPr lvl="1">
              <a:spcAft>
                <a:spcPts val="1200"/>
              </a:spcAft>
            </a:pPr>
            <a:r>
              <a:rPr lang="fr-FR" dirty="0">
                <a:latin typeface="+mj-lt"/>
              </a:rPr>
              <a:t>Licence AES : </a:t>
            </a:r>
            <a:r>
              <a:rPr lang="fr-FR" b="0" i="0" u="none" strike="noStrike" dirty="0">
                <a:solidFill>
                  <a:srgbClr val="000000"/>
                </a:solidFill>
                <a:effectLst/>
                <a:latin typeface="+mj-lt"/>
              </a:rPr>
              <a:t> </a:t>
            </a:r>
            <a:r>
              <a:rPr lang="fr-FR" dirty="0">
                <a:latin typeface="+mj-lt"/>
              </a:rPr>
              <a:t> mercredi 10 septembre, </a:t>
            </a:r>
            <a:r>
              <a:rPr lang="fr-FR" b="0" i="0" u="none" strike="noStrike" dirty="0">
                <a:solidFill>
                  <a:srgbClr val="000000"/>
                </a:solidFill>
                <a:effectLst/>
                <a:latin typeface="+mj-lt"/>
              </a:rPr>
              <a:t>13h30, </a:t>
            </a:r>
            <a:r>
              <a:rPr lang="fr-FR" dirty="0">
                <a:solidFill>
                  <a:srgbClr val="000000"/>
                </a:solidFill>
                <a:latin typeface="+mj-lt"/>
              </a:rPr>
              <a:t>bâtiment </a:t>
            </a:r>
            <a:r>
              <a:rPr lang="fr-FR" dirty="0" err="1">
                <a:solidFill>
                  <a:srgbClr val="000000"/>
                </a:solidFill>
                <a:latin typeface="+mj-lt"/>
              </a:rPr>
              <a:t>Lefèbvre</a:t>
            </a:r>
            <a:r>
              <a:rPr lang="fr-FR">
                <a:solidFill>
                  <a:srgbClr val="000000"/>
                </a:solidFill>
                <a:latin typeface="+mj-lt"/>
              </a:rPr>
              <a:t>, amphi D1</a:t>
            </a:r>
            <a:r>
              <a:rPr lang="fr-FR" b="0" i="0" u="none" strike="noStrike">
                <a:solidFill>
                  <a:srgbClr val="000000"/>
                </a:solidFill>
                <a:effectLst/>
                <a:latin typeface="+mj-lt"/>
              </a:rPr>
              <a:t>, </a:t>
            </a:r>
            <a:endParaRPr lang="fr-FR" b="1" dirty="0">
              <a:latin typeface="+mj-lt"/>
            </a:endParaRPr>
          </a:p>
          <a:p>
            <a:pPr lvl="1">
              <a:spcAft>
                <a:spcPts val="1200"/>
              </a:spcAft>
            </a:pPr>
            <a:r>
              <a:rPr lang="fr-FR" dirty="0">
                <a:latin typeface="+mj-lt"/>
              </a:rPr>
              <a:t>Licence de Géographie et aménagement (y compris parcours Cursus Master en Ingénierie CMI): </a:t>
            </a:r>
            <a:r>
              <a:rPr lang="fr-FR" b="0" i="0" u="none" strike="noStrike" dirty="0">
                <a:solidFill>
                  <a:srgbClr val="333333"/>
                </a:solidFill>
                <a:effectLst/>
                <a:latin typeface="+mj-lt"/>
              </a:rPr>
              <a:t>jeudi 11 septembre de 9h30 à 12h30, </a:t>
            </a:r>
            <a:r>
              <a:rPr lang="fr-FR" dirty="0">
                <a:solidFill>
                  <a:srgbClr val="333333"/>
                </a:solidFill>
                <a:latin typeface="+mj-lt"/>
              </a:rPr>
              <a:t>bâtiment </a:t>
            </a:r>
            <a:r>
              <a:rPr lang="fr-FR" dirty="0" err="1">
                <a:solidFill>
                  <a:srgbClr val="333333"/>
                </a:solidFill>
                <a:latin typeface="+mj-lt"/>
              </a:rPr>
              <a:t>Ramnoux</a:t>
            </a:r>
            <a:r>
              <a:rPr lang="fr-FR" dirty="0">
                <a:solidFill>
                  <a:srgbClr val="333333"/>
                </a:solidFill>
                <a:latin typeface="+mj-lt"/>
              </a:rPr>
              <a:t>, salle E 01 </a:t>
            </a:r>
            <a:endParaRPr lang="fr-FR" dirty="0">
              <a:latin typeface="+mj-lt"/>
            </a:endParaRPr>
          </a:p>
          <a:p>
            <a:pPr lvl="1">
              <a:spcAft>
                <a:spcPts val="1200"/>
              </a:spcAft>
            </a:pPr>
            <a:r>
              <a:rPr lang="fr-FR" dirty="0">
                <a:latin typeface="+mj-lt"/>
              </a:rPr>
              <a:t>Licence d’Histoire présentiel : mardi 9 septembre, 15h, </a:t>
            </a:r>
            <a:r>
              <a:rPr lang="fr-FR" dirty="0">
                <a:solidFill>
                  <a:srgbClr val="333333"/>
                </a:solidFill>
                <a:latin typeface="+mj-lt"/>
              </a:rPr>
              <a:t>bâtiment </a:t>
            </a:r>
            <a:r>
              <a:rPr lang="fr-FR" dirty="0" err="1">
                <a:solidFill>
                  <a:srgbClr val="333333"/>
                </a:solidFill>
                <a:latin typeface="+mj-lt"/>
              </a:rPr>
              <a:t>Ramnoux</a:t>
            </a:r>
            <a:r>
              <a:rPr lang="fr-FR" dirty="0">
                <a:solidFill>
                  <a:srgbClr val="333333"/>
                </a:solidFill>
                <a:latin typeface="+mj-lt"/>
              </a:rPr>
              <a:t>, amphi E3</a:t>
            </a:r>
            <a:endParaRPr lang="fr-FR" b="0" i="0" u="none" strike="noStrike" dirty="0">
              <a:solidFill>
                <a:srgbClr val="000000"/>
              </a:solidFill>
              <a:effectLst/>
              <a:latin typeface="Menlo-Regular" panose="020B0609030804020204" pitchFamily="49" charset="0"/>
            </a:endParaRPr>
          </a:p>
          <a:p>
            <a:pPr lvl="1">
              <a:spcAft>
                <a:spcPts val="1200"/>
              </a:spcAft>
            </a:pPr>
            <a:r>
              <a:rPr lang="fr-FR" dirty="0">
                <a:latin typeface="+mj-lt"/>
              </a:rPr>
              <a:t>Licence d’Histoire de l’Art et Archéologie présentiel : mardi 9 septembre, 9h, </a:t>
            </a:r>
            <a:r>
              <a:rPr lang="fr-FR" b="0" i="0" u="none" strike="noStrike" dirty="0">
                <a:solidFill>
                  <a:srgbClr val="000000"/>
                </a:solidFill>
                <a:effectLst/>
                <a:latin typeface="+mj-lt"/>
              </a:rPr>
              <a:t>bâtiment </a:t>
            </a:r>
            <a:r>
              <a:rPr lang="fr-FR" b="0" i="0" u="none" strike="noStrike" dirty="0" err="1">
                <a:solidFill>
                  <a:srgbClr val="000000"/>
                </a:solidFill>
                <a:effectLst/>
                <a:latin typeface="+mj-lt"/>
              </a:rPr>
              <a:t>Lefèbvre</a:t>
            </a:r>
            <a:r>
              <a:rPr lang="fr-FR" b="0" i="0" u="none" strike="noStrike" dirty="0">
                <a:solidFill>
                  <a:srgbClr val="000000"/>
                </a:solidFill>
                <a:effectLst/>
                <a:latin typeface="+mj-lt"/>
              </a:rPr>
              <a:t>, </a:t>
            </a:r>
            <a:r>
              <a:rPr lang="fr-FR" dirty="0">
                <a:latin typeface="+mj-lt"/>
              </a:rPr>
              <a:t>amphi D1</a:t>
            </a:r>
          </a:p>
          <a:p>
            <a:pPr lvl="1">
              <a:spcAft>
                <a:spcPts val="1200"/>
              </a:spcAft>
            </a:pPr>
            <a:r>
              <a:rPr lang="fr-FR" dirty="0">
                <a:latin typeface="+mj-lt"/>
              </a:rPr>
              <a:t>Licence Sciences de l’Homme, anthropologie, ethnologie: jeudi 11 septembre, 9h, </a:t>
            </a:r>
            <a:r>
              <a:rPr lang="fr-FR" b="0" i="0" u="none" strike="noStrike" dirty="0">
                <a:solidFill>
                  <a:srgbClr val="000000"/>
                </a:solidFill>
                <a:effectLst/>
                <a:latin typeface="+mj-lt"/>
              </a:rPr>
              <a:t>bâtiment </a:t>
            </a:r>
            <a:r>
              <a:rPr lang="fr-FR" b="0" i="0" u="none" strike="noStrike" dirty="0" err="1">
                <a:solidFill>
                  <a:srgbClr val="000000"/>
                </a:solidFill>
                <a:effectLst/>
                <a:latin typeface="+mj-lt"/>
              </a:rPr>
              <a:t>Lefèbvre</a:t>
            </a:r>
            <a:r>
              <a:rPr lang="fr-FR" b="0" i="0" u="none" strike="noStrike" dirty="0">
                <a:solidFill>
                  <a:srgbClr val="000000"/>
                </a:solidFill>
                <a:effectLst/>
                <a:latin typeface="+mj-lt"/>
              </a:rPr>
              <a:t> </a:t>
            </a:r>
            <a:r>
              <a:rPr lang="fr-FR" dirty="0">
                <a:latin typeface="+mj-lt"/>
              </a:rPr>
              <a:t>amphi D1</a:t>
            </a:r>
          </a:p>
          <a:p>
            <a:pPr lvl="1">
              <a:spcAft>
                <a:spcPts val="1200"/>
              </a:spcAft>
            </a:pPr>
            <a:r>
              <a:rPr lang="fr-FR" dirty="0">
                <a:latin typeface="+mj-lt"/>
              </a:rPr>
              <a:t>Licence de Sciences Sociales : mardi 9 septembre, 10h30, bâtiment </a:t>
            </a:r>
            <a:r>
              <a:rPr lang="fr-FR" dirty="0" err="1">
                <a:latin typeface="+mj-lt"/>
              </a:rPr>
              <a:t>Zazzo</a:t>
            </a:r>
            <a:r>
              <a:rPr lang="fr-FR" dirty="0">
                <a:latin typeface="+mj-lt"/>
              </a:rPr>
              <a:t>, amphi C2</a:t>
            </a:r>
          </a:p>
          <a:p>
            <a:pPr lvl="1">
              <a:spcAft>
                <a:spcPts val="1200"/>
              </a:spcAft>
            </a:pPr>
            <a:r>
              <a:rPr lang="fr-FR" dirty="0">
                <a:latin typeface="+mj-lt"/>
              </a:rPr>
              <a:t>Licence de Sociologie : mardi 9 septembre, 15h-16h, bâtiment Veil, amphi D</a:t>
            </a:r>
          </a:p>
          <a:p>
            <a:pPr lvl="1">
              <a:spcAft>
                <a:spcPts val="1200"/>
              </a:spcAft>
            </a:pPr>
            <a:endParaRPr lang="fr-FR" dirty="0">
              <a:latin typeface="+mj-lt"/>
            </a:endParaRPr>
          </a:p>
          <a:p>
            <a:endParaRPr lang="fr-FR" dirty="0"/>
          </a:p>
        </p:txBody>
      </p:sp>
      <p:pic>
        <p:nvPicPr>
          <p:cNvPr id="4" name="Image 3">
            <a:extLst>
              <a:ext uri="{FF2B5EF4-FFF2-40B4-BE49-F238E27FC236}">
                <a16:creationId xmlns:a16="http://schemas.microsoft.com/office/drawing/2014/main" id="{B406B3A9-9566-471E-B89B-C0857AB49765}"/>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64362" y="5663143"/>
            <a:ext cx="2066925" cy="628650"/>
          </a:xfrm>
          <a:prstGeom prst="rect">
            <a:avLst/>
          </a:prstGeom>
          <a:noFill/>
          <a:ln>
            <a:noFill/>
          </a:ln>
        </p:spPr>
      </p:pic>
    </p:spTree>
    <p:extLst>
      <p:ext uri="{BB962C8B-B14F-4D97-AF65-F5344CB8AC3E}">
        <p14:creationId xmlns:p14="http://schemas.microsoft.com/office/powerpoint/2010/main" val="8509175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135FBD-2005-4DF3-80E9-93D9B60C465B}"/>
              </a:ext>
            </a:extLst>
          </p:cNvPr>
          <p:cNvSpPr>
            <a:spLocks noGrp="1"/>
          </p:cNvSpPr>
          <p:nvPr>
            <p:ph type="title"/>
          </p:nvPr>
        </p:nvSpPr>
        <p:spPr>
          <a:xfrm>
            <a:off x="1097280" y="286603"/>
            <a:ext cx="10058400" cy="1450757"/>
          </a:xfrm>
        </p:spPr>
        <p:txBody>
          <a:bodyPr/>
          <a:lstStyle/>
          <a:p>
            <a:r>
              <a:rPr lang="fr-FR" dirty="0"/>
              <a:t>Les réunions de pré-rentrée DL</a:t>
            </a:r>
          </a:p>
        </p:txBody>
      </p:sp>
      <p:sp>
        <p:nvSpPr>
          <p:cNvPr id="3" name="Espace réservé du contenu 2">
            <a:extLst>
              <a:ext uri="{FF2B5EF4-FFF2-40B4-BE49-F238E27FC236}">
                <a16:creationId xmlns:a16="http://schemas.microsoft.com/office/drawing/2014/main" id="{39909175-B709-4FD3-A757-3B9C60FFD928}"/>
              </a:ext>
            </a:extLst>
          </p:cNvPr>
          <p:cNvSpPr>
            <a:spLocks noGrp="1"/>
          </p:cNvSpPr>
          <p:nvPr>
            <p:ph idx="1"/>
          </p:nvPr>
        </p:nvSpPr>
        <p:spPr>
          <a:xfrm>
            <a:off x="1097280" y="1845733"/>
            <a:ext cx="10058400" cy="4446059"/>
          </a:xfrm>
        </p:spPr>
        <p:txBody>
          <a:bodyPr>
            <a:normAutofit/>
          </a:bodyPr>
          <a:lstStyle/>
          <a:p>
            <a:pPr lvl="1">
              <a:spcAft>
                <a:spcPts val="1200"/>
              </a:spcAft>
            </a:pPr>
            <a:r>
              <a:rPr lang="fr-FR" dirty="0">
                <a:latin typeface="+mj-lt"/>
              </a:rPr>
              <a:t>Double-licence Histoire-Droit :</a:t>
            </a:r>
            <a:endParaRPr lang="fr-FR" b="1" dirty="0">
              <a:latin typeface="+mj-lt"/>
            </a:endParaRPr>
          </a:p>
          <a:p>
            <a:pPr lvl="1">
              <a:spcAft>
                <a:spcPts val="1200"/>
              </a:spcAft>
            </a:pPr>
            <a:r>
              <a:rPr lang="fr-FR" dirty="0">
                <a:latin typeface="+mj-lt"/>
              </a:rPr>
              <a:t>Double-licence Histoire-Géographie et aménagement : jeudi 12 septembre, 14h30, D09</a:t>
            </a:r>
          </a:p>
          <a:p>
            <a:pPr lvl="1">
              <a:spcAft>
                <a:spcPts val="1200"/>
              </a:spcAft>
            </a:pPr>
            <a:r>
              <a:rPr lang="fr-FR" dirty="0">
                <a:latin typeface="+mj-lt"/>
              </a:rPr>
              <a:t>Double-licence Histoire-Histoire de l’art et archéologie : mercredi 18 septembre, 9h, salle à préciser</a:t>
            </a:r>
          </a:p>
          <a:p>
            <a:pPr lvl="1">
              <a:spcAft>
                <a:spcPts val="1200"/>
              </a:spcAft>
            </a:pPr>
            <a:r>
              <a:rPr lang="fr-FR" dirty="0">
                <a:latin typeface="+mj-lt"/>
              </a:rPr>
              <a:t>Double-licence Histoire-LLCER Anglais : jeudi 12 septembre, </a:t>
            </a:r>
            <a:r>
              <a:rPr lang="fr-FR" b="0" i="0" u="none" strike="noStrike" dirty="0">
                <a:solidFill>
                  <a:srgbClr val="000000"/>
                </a:solidFill>
                <a:effectLst/>
                <a:latin typeface="+mj-lt"/>
              </a:rPr>
              <a:t>15h-16h30 en VR13 (bât. </a:t>
            </a:r>
            <a:r>
              <a:rPr lang="fr-FR" b="0" i="0" u="none" strike="noStrike" dirty="0" err="1">
                <a:solidFill>
                  <a:srgbClr val="000000"/>
                </a:solidFill>
                <a:effectLst/>
                <a:latin typeface="+mj-lt"/>
              </a:rPr>
              <a:t>Maier</a:t>
            </a:r>
            <a:r>
              <a:rPr lang="fr-FR" b="0" i="0" u="none" strike="noStrike" dirty="0">
                <a:solidFill>
                  <a:srgbClr val="000000"/>
                </a:solidFill>
                <a:effectLst/>
                <a:latin typeface="+mj-lt"/>
              </a:rPr>
              <a:t>)</a:t>
            </a:r>
            <a:endParaRPr lang="fr-FR" dirty="0">
              <a:latin typeface="+mj-lt"/>
            </a:endParaRPr>
          </a:p>
          <a:p>
            <a:pPr lvl="1">
              <a:spcAft>
                <a:spcPts val="1200"/>
              </a:spcAft>
            </a:pPr>
            <a:r>
              <a:rPr lang="fr-FR" dirty="0">
                <a:latin typeface="+mj-lt"/>
              </a:rPr>
              <a:t>Double-licence HAA-Droit :</a:t>
            </a:r>
            <a:endParaRPr lang="fr-FR" b="1" dirty="0">
              <a:latin typeface="+mj-lt"/>
            </a:endParaRPr>
          </a:p>
          <a:p>
            <a:pPr lvl="1">
              <a:spcAft>
                <a:spcPts val="1200"/>
              </a:spcAft>
            </a:pPr>
            <a:r>
              <a:rPr lang="fr-FR" dirty="0">
                <a:latin typeface="+mj-lt"/>
              </a:rPr>
              <a:t>Double-licence HAA-SHAE : lundi </a:t>
            </a:r>
            <a:r>
              <a:rPr lang="fr-FR" b="0" i="0" u="none" strike="noStrike" dirty="0">
                <a:solidFill>
                  <a:srgbClr val="000000"/>
                </a:solidFill>
                <a:effectLst/>
                <a:latin typeface="+mj-lt"/>
              </a:rPr>
              <a:t>16 septembre de 11h à 12h dans la salle E102 bis, bâtiment </a:t>
            </a:r>
            <a:r>
              <a:rPr lang="fr-FR" b="0" i="0" u="none" strike="noStrike" dirty="0" err="1">
                <a:solidFill>
                  <a:srgbClr val="000000"/>
                </a:solidFill>
                <a:effectLst/>
                <a:latin typeface="+mj-lt"/>
              </a:rPr>
              <a:t>Ramnoux</a:t>
            </a:r>
            <a:r>
              <a:rPr lang="fr-FR" b="0" i="0" u="none" strike="noStrike" dirty="0">
                <a:solidFill>
                  <a:srgbClr val="000000"/>
                </a:solidFill>
                <a:effectLst/>
                <a:latin typeface="+mj-lt"/>
              </a:rPr>
              <a:t>.</a:t>
            </a:r>
            <a:endParaRPr lang="fr-FR" dirty="0">
              <a:latin typeface="+mj-lt"/>
            </a:endParaRPr>
          </a:p>
          <a:p>
            <a:pPr marL="201168" lvl="1" indent="0">
              <a:buNone/>
            </a:pPr>
            <a:r>
              <a:rPr lang="fr-FR" sz="2000" dirty="0">
                <a:latin typeface="+mj-lt"/>
              </a:rPr>
              <a:t>Vous pouvez retrouver les dates et modalités des réunions de pré-rentrée sur le site Internet de l’UFR SSA &gt; Accueil &gt; Informations de rentrée</a:t>
            </a:r>
          </a:p>
          <a:p>
            <a:pPr lvl="1"/>
            <a:endParaRPr lang="fr-FR" sz="2000" dirty="0"/>
          </a:p>
          <a:p>
            <a:endParaRPr lang="fr-FR" dirty="0"/>
          </a:p>
        </p:txBody>
      </p:sp>
      <p:pic>
        <p:nvPicPr>
          <p:cNvPr id="4" name="Image 3">
            <a:extLst>
              <a:ext uri="{FF2B5EF4-FFF2-40B4-BE49-F238E27FC236}">
                <a16:creationId xmlns:a16="http://schemas.microsoft.com/office/drawing/2014/main" id="{B406B3A9-9566-471E-B89B-C0857AB49765}"/>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64362" y="5663143"/>
            <a:ext cx="2066925" cy="628650"/>
          </a:xfrm>
          <a:prstGeom prst="rect">
            <a:avLst/>
          </a:prstGeom>
          <a:noFill/>
          <a:ln>
            <a:noFill/>
          </a:ln>
        </p:spPr>
      </p:pic>
    </p:spTree>
    <p:extLst>
      <p:ext uri="{BB962C8B-B14F-4D97-AF65-F5344CB8AC3E}">
        <p14:creationId xmlns:p14="http://schemas.microsoft.com/office/powerpoint/2010/main" val="306342696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135FBD-2005-4DF3-80E9-93D9B60C465B}"/>
              </a:ext>
            </a:extLst>
          </p:cNvPr>
          <p:cNvSpPr>
            <a:spLocks noGrp="1"/>
          </p:cNvSpPr>
          <p:nvPr>
            <p:ph type="title"/>
          </p:nvPr>
        </p:nvSpPr>
        <p:spPr>
          <a:xfrm>
            <a:off x="1097280" y="286603"/>
            <a:ext cx="10058400" cy="1450757"/>
          </a:xfrm>
        </p:spPr>
        <p:txBody>
          <a:bodyPr/>
          <a:lstStyle/>
          <a:p>
            <a:r>
              <a:rPr lang="fr-FR" dirty="0"/>
              <a:t>Les formalités à réaliser avant la rentrée</a:t>
            </a:r>
          </a:p>
        </p:txBody>
      </p:sp>
      <p:sp>
        <p:nvSpPr>
          <p:cNvPr id="3" name="Espace réservé du contenu 2">
            <a:extLst>
              <a:ext uri="{FF2B5EF4-FFF2-40B4-BE49-F238E27FC236}">
                <a16:creationId xmlns:a16="http://schemas.microsoft.com/office/drawing/2014/main" id="{39909175-B709-4FD3-A757-3B9C60FFD928}"/>
              </a:ext>
            </a:extLst>
          </p:cNvPr>
          <p:cNvSpPr>
            <a:spLocks noGrp="1"/>
          </p:cNvSpPr>
          <p:nvPr>
            <p:ph idx="1"/>
          </p:nvPr>
        </p:nvSpPr>
        <p:spPr>
          <a:xfrm>
            <a:off x="1097280" y="1845733"/>
            <a:ext cx="10058400" cy="4446059"/>
          </a:xfrm>
        </p:spPr>
        <p:txBody>
          <a:bodyPr>
            <a:normAutofit/>
          </a:bodyPr>
          <a:lstStyle/>
          <a:p>
            <a:r>
              <a:rPr lang="fr-FR" dirty="0"/>
              <a:t>Si vous n’avez pas encore fait votre inscription administrative, vous devez la réaliser avant le </a:t>
            </a:r>
            <a:r>
              <a:rPr lang="fr-FR" b="1" dirty="0"/>
              <a:t>vendredi 19 septembre</a:t>
            </a:r>
            <a:r>
              <a:rPr lang="fr-FR" dirty="0"/>
              <a:t>, date de clôture des inscriptions</a:t>
            </a:r>
          </a:p>
          <a:p>
            <a:r>
              <a:rPr lang="fr-FR" b="1" dirty="0"/>
              <a:t>ATTENTION : </a:t>
            </a:r>
            <a:r>
              <a:rPr lang="fr-FR" dirty="0"/>
              <a:t>si vous ne procédez pas à votre IA, vous ne pourrez pas obtenir de carte d’étudiant ni d’adresse e-mail étudiante (cf. diapositive suivante)</a:t>
            </a:r>
            <a:endParaRPr lang="fr-FR" b="1" dirty="0"/>
          </a:p>
          <a:p>
            <a:r>
              <a:rPr lang="fr-FR" dirty="0"/>
              <a:t>Si vous n’avez pas encore procédé à votre inscription pédagogique, vous devez la réaliser si possible avant le début des cours (</a:t>
            </a:r>
            <a:r>
              <a:rPr lang="fr-FR" b="1" dirty="0"/>
              <a:t>lundi 15 septembre</a:t>
            </a:r>
            <a:r>
              <a:rPr lang="fr-FR" dirty="0"/>
              <a:t>), sans quoi vous ne pourrez pas connaître votre groupe de TD et donc votre emploi du temps complet</a:t>
            </a:r>
          </a:p>
          <a:p>
            <a:endParaRPr lang="fr-FR" dirty="0"/>
          </a:p>
        </p:txBody>
      </p:sp>
      <p:pic>
        <p:nvPicPr>
          <p:cNvPr id="4" name="Image 3">
            <a:extLst>
              <a:ext uri="{FF2B5EF4-FFF2-40B4-BE49-F238E27FC236}">
                <a16:creationId xmlns:a16="http://schemas.microsoft.com/office/drawing/2014/main" id="{B406B3A9-9566-471E-B89B-C0857AB49765}"/>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64362" y="5663143"/>
            <a:ext cx="2066925" cy="628650"/>
          </a:xfrm>
          <a:prstGeom prst="rect">
            <a:avLst/>
          </a:prstGeom>
          <a:noFill/>
          <a:ln>
            <a:noFill/>
          </a:ln>
        </p:spPr>
      </p:pic>
    </p:spTree>
    <p:extLst>
      <p:ext uri="{BB962C8B-B14F-4D97-AF65-F5344CB8AC3E}">
        <p14:creationId xmlns:p14="http://schemas.microsoft.com/office/powerpoint/2010/main" val="54787255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135FBD-2005-4DF3-80E9-93D9B60C465B}"/>
              </a:ext>
            </a:extLst>
          </p:cNvPr>
          <p:cNvSpPr>
            <a:spLocks noGrp="1"/>
          </p:cNvSpPr>
          <p:nvPr>
            <p:ph type="title"/>
          </p:nvPr>
        </p:nvSpPr>
        <p:spPr>
          <a:xfrm>
            <a:off x="1097280" y="286603"/>
            <a:ext cx="10058400" cy="1450757"/>
          </a:xfrm>
        </p:spPr>
        <p:txBody>
          <a:bodyPr/>
          <a:lstStyle/>
          <a:p>
            <a:r>
              <a:rPr lang="fr-FR" dirty="0"/>
              <a:t>Les formalités à réaliser avant la rentrée</a:t>
            </a:r>
          </a:p>
        </p:txBody>
      </p:sp>
      <p:sp>
        <p:nvSpPr>
          <p:cNvPr id="3" name="Espace réservé du contenu 2">
            <a:extLst>
              <a:ext uri="{FF2B5EF4-FFF2-40B4-BE49-F238E27FC236}">
                <a16:creationId xmlns:a16="http://schemas.microsoft.com/office/drawing/2014/main" id="{39909175-B709-4FD3-A757-3B9C60FFD928}"/>
              </a:ext>
            </a:extLst>
          </p:cNvPr>
          <p:cNvSpPr>
            <a:spLocks noGrp="1"/>
          </p:cNvSpPr>
          <p:nvPr>
            <p:ph idx="1"/>
          </p:nvPr>
        </p:nvSpPr>
        <p:spPr>
          <a:xfrm>
            <a:off x="1097280" y="1845733"/>
            <a:ext cx="10058400" cy="4446059"/>
          </a:xfrm>
        </p:spPr>
        <p:txBody>
          <a:bodyPr>
            <a:normAutofit/>
          </a:bodyPr>
          <a:lstStyle/>
          <a:p>
            <a:r>
              <a:rPr lang="fr-FR" dirty="0"/>
              <a:t>Vous devez également </a:t>
            </a:r>
            <a:r>
              <a:rPr lang="fr-FR" b="1" dirty="0"/>
              <a:t>activer votre adresse e-mail </a:t>
            </a:r>
            <a:r>
              <a:rPr lang="fr-FR" dirty="0"/>
              <a:t>universitaire et l’Espace Numérique de Travail (ENT) qui y est associé :</a:t>
            </a:r>
          </a:p>
          <a:p>
            <a:pPr lvl="1"/>
            <a:r>
              <a:rPr lang="fr-FR" dirty="0"/>
              <a:t>Commencez par vous rendre sur le site  : </a:t>
            </a:r>
            <a:r>
              <a:rPr lang="fr-FR" dirty="0">
                <a:hlinkClick r:id="rId2"/>
              </a:rPr>
              <a:t>https://portail.parisnanterre.fr/</a:t>
            </a:r>
            <a:r>
              <a:rPr lang="fr-FR" dirty="0"/>
              <a:t> </a:t>
            </a:r>
          </a:p>
          <a:p>
            <a:pPr lvl="1"/>
            <a:r>
              <a:rPr lang="fr-FR" dirty="0"/>
              <a:t>Cliquez sur « Inscription », puis une nouvelle fois sur « Inscription » dans la nouvelle page qui s’ouvre</a:t>
            </a:r>
          </a:p>
          <a:p>
            <a:pPr lvl="1"/>
            <a:r>
              <a:rPr lang="fr-FR" dirty="0"/>
              <a:t>Renseignez le formulaire (environ 15 minutes)</a:t>
            </a:r>
          </a:p>
          <a:p>
            <a:pPr marL="201168" lvl="1" indent="0">
              <a:buNone/>
            </a:pPr>
            <a:r>
              <a:rPr lang="fr-FR" sz="2000" dirty="0"/>
              <a:t>L’activation de l’adresse e-mail universitaire est </a:t>
            </a:r>
            <a:r>
              <a:rPr lang="fr-FR" sz="2000" b="1" dirty="0"/>
              <a:t>indispensable</a:t>
            </a:r>
            <a:r>
              <a:rPr lang="fr-FR" sz="2000" dirty="0"/>
              <a:t> pour profiter des services numériques de l’Université, en particulier :</a:t>
            </a:r>
          </a:p>
          <a:p>
            <a:pPr lvl="1"/>
            <a:r>
              <a:rPr lang="fr-FR" dirty="0"/>
              <a:t>L’Espace Numérique de Travail </a:t>
            </a:r>
            <a:r>
              <a:rPr lang="fr-FR" dirty="0">
                <a:hlinkClick r:id="rId2"/>
              </a:rPr>
              <a:t>https://portail.parisnanterre.fr/</a:t>
            </a:r>
            <a:r>
              <a:rPr lang="fr-FR" dirty="0"/>
              <a:t>, sur lequel vous pouvez consulter </a:t>
            </a:r>
            <a:r>
              <a:rPr lang="fr-FR" b="1" dirty="0"/>
              <a:t>votre emploi du temps semaine par semaine</a:t>
            </a:r>
            <a:r>
              <a:rPr lang="fr-FR" dirty="0"/>
              <a:t> ainsi que la messagerie associée à votre adresse universitaire</a:t>
            </a:r>
          </a:p>
          <a:p>
            <a:pPr lvl="1"/>
            <a:r>
              <a:rPr lang="fr-FR" dirty="0"/>
              <a:t>La plateforme </a:t>
            </a:r>
            <a:r>
              <a:rPr lang="fr-FR" dirty="0" err="1"/>
              <a:t>Coursenligne</a:t>
            </a:r>
            <a:r>
              <a:rPr lang="fr-FR" dirty="0"/>
              <a:t>, où les enseignants-chercheurs et chercheurs déposent tous les documents et toutes les ressources en lien avec leurs cours, et sur laquelle vous devez vous connecter pour suivre le cours médiatisé de Grands Repères (obligatoire aux deux semestres de L1)</a:t>
            </a:r>
          </a:p>
          <a:p>
            <a:pPr lvl="1"/>
            <a:r>
              <a:rPr lang="fr-FR" dirty="0"/>
              <a:t>Les suites bureautiques Google et Microsoft (plus d’informations sur le site : </a:t>
            </a:r>
            <a:r>
              <a:rPr lang="fr-FR" dirty="0">
                <a:hlinkClick r:id="rId3"/>
              </a:rPr>
              <a:t>https://dri.parisnanterre.fr/spel/</a:t>
            </a:r>
            <a:r>
              <a:rPr lang="fr-FR" dirty="0"/>
              <a:t> )</a:t>
            </a:r>
          </a:p>
        </p:txBody>
      </p:sp>
      <p:pic>
        <p:nvPicPr>
          <p:cNvPr id="4" name="Image 3">
            <a:extLst>
              <a:ext uri="{FF2B5EF4-FFF2-40B4-BE49-F238E27FC236}">
                <a16:creationId xmlns:a16="http://schemas.microsoft.com/office/drawing/2014/main" id="{B406B3A9-9566-471E-B89B-C0857AB49765}"/>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964362" y="5663143"/>
            <a:ext cx="2066925" cy="628650"/>
          </a:xfrm>
          <a:prstGeom prst="rect">
            <a:avLst/>
          </a:prstGeom>
          <a:noFill/>
          <a:ln>
            <a:noFill/>
          </a:ln>
        </p:spPr>
      </p:pic>
    </p:spTree>
    <p:extLst>
      <p:ext uri="{BB962C8B-B14F-4D97-AF65-F5344CB8AC3E}">
        <p14:creationId xmlns:p14="http://schemas.microsoft.com/office/powerpoint/2010/main" val="148416225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135FBD-2005-4DF3-80E9-93D9B60C465B}"/>
              </a:ext>
            </a:extLst>
          </p:cNvPr>
          <p:cNvSpPr>
            <a:spLocks noGrp="1"/>
          </p:cNvSpPr>
          <p:nvPr>
            <p:ph type="title"/>
          </p:nvPr>
        </p:nvSpPr>
        <p:spPr>
          <a:xfrm>
            <a:off x="1097280" y="286603"/>
            <a:ext cx="10058400" cy="1450757"/>
          </a:xfrm>
        </p:spPr>
        <p:txBody>
          <a:bodyPr/>
          <a:lstStyle/>
          <a:p>
            <a:r>
              <a:rPr lang="fr-FR" dirty="0"/>
              <a:t>Les autres services dont vous bénéficiez en tant qu’étudiants de Nanterre</a:t>
            </a:r>
          </a:p>
        </p:txBody>
      </p:sp>
      <p:sp>
        <p:nvSpPr>
          <p:cNvPr id="3" name="Espace réservé du contenu 2">
            <a:extLst>
              <a:ext uri="{FF2B5EF4-FFF2-40B4-BE49-F238E27FC236}">
                <a16:creationId xmlns:a16="http://schemas.microsoft.com/office/drawing/2014/main" id="{39909175-B709-4FD3-A757-3B9C60FFD928}"/>
              </a:ext>
            </a:extLst>
          </p:cNvPr>
          <p:cNvSpPr>
            <a:spLocks noGrp="1"/>
          </p:cNvSpPr>
          <p:nvPr>
            <p:ph idx="1"/>
          </p:nvPr>
        </p:nvSpPr>
        <p:spPr>
          <a:xfrm>
            <a:off x="1097280" y="1845733"/>
            <a:ext cx="10058400" cy="4446059"/>
          </a:xfrm>
        </p:spPr>
        <p:txBody>
          <a:bodyPr>
            <a:normAutofit/>
          </a:bodyPr>
          <a:lstStyle/>
          <a:p>
            <a:r>
              <a:rPr lang="fr-FR" dirty="0"/>
              <a:t>Une fois votre inscription administrative finalisée, vous avez accès à de nombreux services offerts par l’Université Paris Nanterre :</a:t>
            </a:r>
          </a:p>
          <a:p>
            <a:pPr lvl="1"/>
            <a:r>
              <a:rPr lang="fr-FR" dirty="0"/>
              <a:t>Le service </a:t>
            </a:r>
            <a:r>
              <a:rPr lang="fr-FR" b="1" i="0" u="none" strike="noStrike" dirty="0">
                <a:solidFill>
                  <a:srgbClr val="736C63"/>
                </a:solidFill>
                <a:effectLst/>
                <a:latin typeface="Arial" panose="020B0604020202020204" pitchFamily="34" charset="0"/>
              </a:rPr>
              <a:t>API </a:t>
            </a:r>
            <a:r>
              <a:rPr lang="fr-FR" b="0" i="0" u="none" strike="noStrike" dirty="0">
                <a:solidFill>
                  <a:srgbClr val="736C63"/>
                </a:solidFill>
                <a:effectLst/>
                <a:latin typeface="+mj-lt"/>
              </a:rPr>
              <a:t>(Accompagnement Parcours Insertion) </a:t>
            </a:r>
            <a:r>
              <a:rPr lang="fr-FR" dirty="0"/>
              <a:t>bâtiment </a:t>
            </a:r>
            <a:r>
              <a:rPr lang="fr-FR" dirty="0" err="1"/>
              <a:t>Ramnoux</a:t>
            </a:r>
            <a:r>
              <a:rPr lang="fr-FR" dirty="0"/>
              <a:t>, bureaux E 03, E 14 et E 16) vous aide à personnaliser votre projet d’études et à former votre projet professionnel : </a:t>
            </a:r>
            <a:r>
              <a:rPr lang="fr-FR" dirty="0">
                <a:hlinkClick r:id="rId2"/>
              </a:rPr>
              <a:t>https://scuioip.parisnanterre.fr</a:t>
            </a:r>
            <a:r>
              <a:rPr lang="fr-FR" dirty="0"/>
              <a:t> </a:t>
            </a:r>
          </a:p>
          <a:p>
            <a:pPr lvl="1"/>
            <a:r>
              <a:rPr lang="fr-FR" dirty="0"/>
              <a:t>Le Bureau d’Aide à l’Insertion Professionnelle (BAIP, bâtiment </a:t>
            </a:r>
            <a:r>
              <a:rPr lang="fr-FR" dirty="0" err="1"/>
              <a:t>Ramnoux</a:t>
            </a:r>
            <a:r>
              <a:rPr lang="fr-FR" dirty="0"/>
              <a:t>, bureaux E 01 et E 02) organise des événements pour faciliter l’insertion professionnelle comme des rencontres avec les entreprises partenaires, et accompagne dans la recherche de stages par le biais du portail Réseau Pro : </a:t>
            </a:r>
            <a:r>
              <a:rPr lang="fr-FR" dirty="0">
                <a:hlinkClick r:id="rId3"/>
              </a:rPr>
              <a:t>https://reseaupro.parisnanterre.fr</a:t>
            </a:r>
            <a:r>
              <a:rPr lang="fr-FR" dirty="0"/>
              <a:t> </a:t>
            </a:r>
          </a:p>
          <a:p>
            <a:pPr lvl="1"/>
            <a:r>
              <a:rPr lang="fr-FR" dirty="0"/>
              <a:t>Le Service Handicap et Accessibilité (bâtiment Rouch, bureau DD R05) propose un accompagnement personnalisé aux personnes en situation de handicap dans le cadre de leurs études : </a:t>
            </a:r>
            <a:r>
              <a:rPr lang="fr-FR" dirty="0">
                <a:hlinkClick r:id="rId4"/>
              </a:rPr>
              <a:t>https://scuioip.parisnanterre.fr/accueil-sha</a:t>
            </a:r>
            <a:r>
              <a:rPr lang="fr-FR" dirty="0"/>
              <a:t> ; l’UFR SSA dispose par ailleurs d’une référente administrative, Mme Alexandra </a:t>
            </a:r>
            <a:r>
              <a:rPr lang="fr-FR" dirty="0" err="1"/>
              <a:t>Defrémont</a:t>
            </a:r>
            <a:r>
              <a:rPr lang="fr-FR" dirty="0"/>
              <a:t>, et d’une référente enseignante, Mme </a:t>
            </a:r>
            <a:r>
              <a:rPr lang="fr-FR" dirty="0" err="1"/>
              <a:t>Gruev</a:t>
            </a:r>
            <a:r>
              <a:rPr lang="fr-FR" dirty="0"/>
              <a:t> </a:t>
            </a:r>
            <a:r>
              <a:rPr lang="fr-FR" dirty="0" err="1"/>
              <a:t>Vintilla</a:t>
            </a:r>
            <a:r>
              <a:rPr lang="fr-FR" dirty="0"/>
              <a:t>, pour faire le lien entre l’UFR et le Service Handicap et Accessibilité</a:t>
            </a:r>
          </a:p>
        </p:txBody>
      </p:sp>
      <p:pic>
        <p:nvPicPr>
          <p:cNvPr id="4" name="Image 3">
            <a:extLst>
              <a:ext uri="{FF2B5EF4-FFF2-40B4-BE49-F238E27FC236}">
                <a16:creationId xmlns:a16="http://schemas.microsoft.com/office/drawing/2014/main" id="{B406B3A9-9566-471E-B89B-C0857AB49765}"/>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9964362" y="5663143"/>
            <a:ext cx="2066925" cy="628650"/>
          </a:xfrm>
          <a:prstGeom prst="rect">
            <a:avLst/>
          </a:prstGeom>
          <a:noFill/>
          <a:ln>
            <a:noFill/>
          </a:ln>
        </p:spPr>
      </p:pic>
    </p:spTree>
    <p:extLst>
      <p:ext uri="{BB962C8B-B14F-4D97-AF65-F5344CB8AC3E}">
        <p14:creationId xmlns:p14="http://schemas.microsoft.com/office/powerpoint/2010/main" val="401011646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135FBD-2005-4DF3-80E9-93D9B60C465B}"/>
              </a:ext>
            </a:extLst>
          </p:cNvPr>
          <p:cNvSpPr>
            <a:spLocks noGrp="1"/>
          </p:cNvSpPr>
          <p:nvPr>
            <p:ph type="title"/>
          </p:nvPr>
        </p:nvSpPr>
        <p:spPr>
          <a:xfrm>
            <a:off x="1097280" y="286603"/>
            <a:ext cx="10058400" cy="1450757"/>
          </a:xfrm>
        </p:spPr>
        <p:txBody>
          <a:bodyPr/>
          <a:lstStyle/>
          <a:p>
            <a:r>
              <a:rPr lang="fr-FR" dirty="0"/>
              <a:t>Les autres services dont vous bénéficiez en tant qu’étudiants de Nanterre</a:t>
            </a:r>
          </a:p>
        </p:txBody>
      </p:sp>
      <p:sp>
        <p:nvSpPr>
          <p:cNvPr id="3" name="Espace réservé du contenu 2">
            <a:extLst>
              <a:ext uri="{FF2B5EF4-FFF2-40B4-BE49-F238E27FC236}">
                <a16:creationId xmlns:a16="http://schemas.microsoft.com/office/drawing/2014/main" id="{39909175-B709-4FD3-A757-3B9C60FFD928}"/>
              </a:ext>
            </a:extLst>
          </p:cNvPr>
          <p:cNvSpPr>
            <a:spLocks noGrp="1"/>
          </p:cNvSpPr>
          <p:nvPr>
            <p:ph idx="1"/>
          </p:nvPr>
        </p:nvSpPr>
        <p:spPr>
          <a:xfrm>
            <a:off x="1097280" y="1845733"/>
            <a:ext cx="10058400" cy="4446059"/>
          </a:xfrm>
        </p:spPr>
        <p:txBody>
          <a:bodyPr>
            <a:normAutofit/>
          </a:bodyPr>
          <a:lstStyle/>
          <a:p>
            <a:pPr lvl="1"/>
            <a:r>
              <a:rPr lang="fr-FR" dirty="0"/>
              <a:t>Le Service Universitaire de Médecine Préventive et Sociale (SUMPS, bâtiment </a:t>
            </a:r>
            <a:r>
              <a:rPr lang="fr-FR" dirty="0" err="1"/>
              <a:t>Ramnoux</a:t>
            </a:r>
            <a:r>
              <a:rPr lang="fr-FR" dirty="0"/>
              <a:t>, bureau E 05) propose des </a:t>
            </a:r>
            <a:r>
              <a:rPr lang="fr-FR" b="1" dirty="0"/>
              <a:t>consultations gratuites sur rendez-vous</a:t>
            </a:r>
            <a:r>
              <a:rPr lang="fr-FR" dirty="0"/>
              <a:t> de médecine générale, de médecine préventive, d’aide psychologique, de psychiatrie, et accueille également les urgences médicales pour l’ensemble de l’Université Paris Nanterre</a:t>
            </a:r>
          </a:p>
          <a:p>
            <a:pPr lvl="1"/>
            <a:r>
              <a:rPr lang="fr-FR" dirty="0"/>
              <a:t>Le Service des Relations Internationales (SRI, bâtiment Rémond, bureau A 209) facilite la mobilité internationale des étudiants de Nanterre et accompagne les étudiants étrangers faisant leurs études à Nanterre : </a:t>
            </a:r>
            <a:r>
              <a:rPr lang="fr-FR" dirty="0">
                <a:hlinkClick r:id="rId2"/>
              </a:rPr>
              <a:t>https://international.parisnanterre.fr</a:t>
            </a:r>
            <a:r>
              <a:rPr lang="fr-FR" dirty="0"/>
              <a:t> </a:t>
            </a:r>
          </a:p>
          <a:p>
            <a:pPr lvl="1"/>
            <a:r>
              <a:rPr lang="fr-FR" dirty="0"/>
              <a:t>Le Service Universitaire d’Activités Physiques et Sportives (SUAPS, entrée du Centre Sportif) propose différentes </a:t>
            </a:r>
            <a:r>
              <a:rPr lang="fr-FR" b="1" dirty="0"/>
              <a:t>activités physiques et sportives gratuites</a:t>
            </a:r>
            <a:r>
              <a:rPr lang="fr-FR" dirty="0"/>
              <a:t> (fitness, musculation, danse, arts martiaux, etc.) </a:t>
            </a:r>
            <a:r>
              <a:rPr lang="fr-FR" b="1" dirty="0"/>
              <a:t>uniquement sur inscription</a:t>
            </a:r>
            <a:r>
              <a:rPr lang="fr-FR" dirty="0"/>
              <a:t>, ainsi qu’un accès aux équipements sportifs du campus, à un tarif très réduit : </a:t>
            </a:r>
            <a:r>
              <a:rPr lang="fr-FR" dirty="0">
                <a:hlinkClick r:id="rId3"/>
              </a:rPr>
              <a:t>https://suaps.parisnanterre.fr/</a:t>
            </a:r>
            <a:endParaRPr lang="fr-FR" dirty="0"/>
          </a:p>
          <a:p>
            <a:pPr lvl="1"/>
            <a:r>
              <a:rPr lang="fr-FR" dirty="0"/>
              <a:t>Le service d’Action Culturelle et Artistique, Animation du Campus et Associations (ACA², bâtiment Ricoeur, bureau R 28) propose de </a:t>
            </a:r>
            <a:r>
              <a:rPr lang="fr-FR" b="1" dirty="0"/>
              <a:t>nombreuses activités culturelles et artistiques sur le campus </a:t>
            </a:r>
            <a:r>
              <a:rPr lang="fr-FR" dirty="0"/>
              <a:t>de Nanterre tout au long de l’année, organise des ateliers de pratique artistique, et offre </a:t>
            </a:r>
            <a:r>
              <a:rPr lang="fr-FR" b="1" dirty="0"/>
              <a:t>des tarifs réduits ou des places gratuites pour différents spectacles ou événements culturels hors campus</a:t>
            </a:r>
            <a:r>
              <a:rPr lang="fr-FR" dirty="0"/>
              <a:t> : </a:t>
            </a:r>
            <a:r>
              <a:rPr lang="fr-FR" dirty="0">
                <a:hlinkClick r:id="rId4"/>
              </a:rPr>
              <a:t>https://culture.parisnanterre.fr/</a:t>
            </a:r>
            <a:endParaRPr lang="fr-FR" dirty="0"/>
          </a:p>
          <a:p>
            <a:pPr lvl="1"/>
            <a:endParaRPr lang="fr-FR" dirty="0"/>
          </a:p>
        </p:txBody>
      </p:sp>
      <p:pic>
        <p:nvPicPr>
          <p:cNvPr id="4" name="Image 3">
            <a:extLst>
              <a:ext uri="{FF2B5EF4-FFF2-40B4-BE49-F238E27FC236}">
                <a16:creationId xmlns:a16="http://schemas.microsoft.com/office/drawing/2014/main" id="{B406B3A9-9566-471E-B89B-C0857AB49765}"/>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9964362" y="5663143"/>
            <a:ext cx="2066925" cy="628650"/>
          </a:xfrm>
          <a:prstGeom prst="rect">
            <a:avLst/>
          </a:prstGeom>
          <a:noFill/>
          <a:ln>
            <a:noFill/>
          </a:ln>
        </p:spPr>
      </p:pic>
    </p:spTree>
    <p:extLst>
      <p:ext uri="{BB962C8B-B14F-4D97-AF65-F5344CB8AC3E}">
        <p14:creationId xmlns:p14="http://schemas.microsoft.com/office/powerpoint/2010/main" val="298428304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A0935026-0D24-BA42-80DE-0B92867D92E4}"/>
              </a:ext>
            </a:extLst>
          </p:cNvPr>
          <p:cNvSpPr txBox="1"/>
          <p:nvPr/>
        </p:nvSpPr>
        <p:spPr>
          <a:xfrm>
            <a:off x="78060" y="680225"/>
            <a:ext cx="11452302" cy="3754874"/>
          </a:xfrm>
          <a:prstGeom prst="rect">
            <a:avLst/>
          </a:prstGeom>
          <a:noFill/>
        </p:spPr>
        <p:txBody>
          <a:bodyPr wrap="square" rtlCol="0">
            <a:spAutoFit/>
          </a:bodyPr>
          <a:lstStyle/>
          <a:p>
            <a:pPr defTabSz="1118412">
              <a:spcBef>
                <a:spcPts val="1200"/>
              </a:spcBef>
              <a:defRPr sz="2924"/>
            </a:pPr>
            <a:endParaRPr lang="fr-FR" sz="1600" dirty="0"/>
          </a:p>
          <a:p>
            <a:pPr defTabSz="1118412">
              <a:spcBef>
                <a:spcPts val="1200"/>
              </a:spcBef>
              <a:defRPr sz="2924"/>
            </a:pPr>
            <a:r>
              <a:rPr lang="fr-FR" sz="1600" dirty="0"/>
              <a:t>Cours d’anglais transversaux pour non spécialistes</a:t>
            </a:r>
          </a:p>
          <a:p>
            <a:pPr algn="just" defTabSz="1118412">
              <a:spcBef>
                <a:spcPts val="1200"/>
              </a:spcBef>
              <a:defRPr sz="2924"/>
            </a:pPr>
            <a:r>
              <a:rPr lang="fr-FR" sz="1600" dirty="0"/>
              <a:t>Pour les L1 les cours prennent la forme de CM aux deux semestres</a:t>
            </a:r>
          </a:p>
          <a:p>
            <a:pPr algn="just" defTabSz="1118412">
              <a:spcBef>
                <a:spcPts val="1200"/>
              </a:spcBef>
              <a:defRPr sz="2924"/>
            </a:pPr>
            <a:r>
              <a:rPr lang="fr-FR" sz="1600" dirty="0">
                <a:latin typeface="+mj-lt"/>
              </a:rPr>
              <a:t>Pour les L2 et L3 les cours sont donnés dans le cadre de TD</a:t>
            </a:r>
          </a:p>
          <a:p>
            <a:pPr algn="just" defTabSz="1118412">
              <a:spcBef>
                <a:spcPts val="1200"/>
              </a:spcBef>
              <a:defRPr sz="2924"/>
            </a:pPr>
            <a:r>
              <a:rPr lang="fr-FR" sz="1600" dirty="0">
                <a:latin typeface="+mj-lt"/>
              </a:rPr>
              <a:t>L’équipe enseignante se compose d’Anne-Laure Barthélémy (PRAG), Alice Braun (MCF), Jérôme Brisson-</a:t>
            </a:r>
            <a:r>
              <a:rPr lang="fr-FR" sz="1600" dirty="0" err="1">
                <a:latin typeface="+mj-lt"/>
              </a:rPr>
              <a:t>Lechantre</a:t>
            </a:r>
            <a:r>
              <a:rPr lang="fr-FR" sz="1600" dirty="0">
                <a:latin typeface="+mj-lt"/>
              </a:rPr>
              <a:t> (PRAG), Matthieu </a:t>
            </a:r>
            <a:r>
              <a:rPr lang="fr-FR" sz="1600" dirty="0" err="1">
                <a:latin typeface="+mj-lt"/>
              </a:rPr>
              <a:t>Charle</a:t>
            </a:r>
            <a:r>
              <a:rPr lang="fr-FR" sz="1600" dirty="0">
                <a:latin typeface="+mj-lt"/>
              </a:rPr>
              <a:t> (PRAG), Mélisande </a:t>
            </a:r>
            <a:r>
              <a:rPr lang="fr-FR" sz="1600" dirty="0" err="1">
                <a:latin typeface="+mj-lt"/>
              </a:rPr>
              <a:t>Labrande</a:t>
            </a:r>
            <a:r>
              <a:rPr lang="fr-FR" sz="1600" dirty="0">
                <a:latin typeface="+mj-lt"/>
              </a:rPr>
              <a:t> (ATER), Daniel </a:t>
            </a:r>
            <a:r>
              <a:rPr lang="fr-FR" sz="1600" dirty="0" err="1">
                <a:latin typeface="+mj-lt"/>
              </a:rPr>
              <a:t>Meharg</a:t>
            </a:r>
            <a:r>
              <a:rPr lang="fr-FR" sz="1600" dirty="0">
                <a:latin typeface="+mj-lt"/>
              </a:rPr>
              <a:t> (PRAG), et plusieurs vacataires. </a:t>
            </a:r>
          </a:p>
          <a:p>
            <a:pPr algn="just" defTabSz="1118412">
              <a:spcBef>
                <a:spcPts val="1200"/>
              </a:spcBef>
              <a:defRPr sz="2924"/>
            </a:pPr>
            <a:r>
              <a:rPr lang="fr-FR" sz="1600" dirty="0">
                <a:latin typeface="+mj-lt"/>
              </a:rPr>
              <a:t>Volume horaire total anglais LANSAD, estimation pour 2024/2025: entre 1540 et 1620 HETD.</a:t>
            </a:r>
          </a:p>
          <a:p>
            <a:pPr algn="just" defTabSz="1118412">
              <a:spcBef>
                <a:spcPts val="1200"/>
              </a:spcBef>
              <a:defRPr sz="2924"/>
            </a:pPr>
            <a:r>
              <a:rPr lang="fr-FR" sz="1600" u="sng" dirty="0">
                <a:latin typeface="+mj-lt"/>
              </a:rPr>
              <a:t>Objectif de la formation en 3 ans</a:t>
            </a:r>
            <a:r>
              <a:rPr lang="fr-FR" sz="1600" dirty="0">
                <a:latin typeface="+mj-lt"/>
              </a:rPr>
              <a:t> : renforcer les capacités d’expression et de compréhension, spécifiquement dans les domaines de spécialité, à savoir les SHS. D’année en année, la formation dispensée se spécialise, jusqu’à ce qu’en L3 les cours d’anglais soient spécifiques : pour géographes, historiens, sociologues, anthropologues, etc.</a:t>
            </a:r>
          </a:p>
          <a:p>
            <a:endParaRPr lang="fr-FR" dirty="0"/>
          </a:p>
        </p:txBody>
      </p:sp>
      <p:sp>
        <p:nvSpPr>
          <p:cNvPr id="3" name="ZoneTexte 2">
            <a:extLst>
              <a:ext uri="{FF2B5EF4-FFF2-40B4-BE49-F238E27FC236}">
                <a16:creationId xmlns:a16="http://schemas.microsoft.com/office/drawing/2014/main" id="{880364E1-9D9E-7941-9EDF-331EB101A427}"/>
              </a:ext>
            </a:extLst>
          </p:cNvPr>
          <p:cNvSpPr txBox="1"/>
          <p:nvPr/>
        </p:nvSpPr>
        <p:spPr>
          <a:xfrm>
            <a:off x="-2026988" y="345688"/>
            <a:ext cx="8106836" cy="461665"/>
          </a:xfrm>
          <a:prstGeom prst="rect">
            <a:avLst/>
          </a:prstGeom>
          <a:noFill/>
        </p:spPr>
        <p:txBody>
          <a:bodyPr wrap="none" rtlCol="0">
            <a:spAutoFit/>
          </a:bodyPr>
          <a:lstStyle/>
          <a:p>
            <a:pPr algn="ctr"/>
            <a:r>
              <a:rPr lang="fr-FR" sz="1800" dirty="0">
                <a:latin typeface="+mj-lt"/>
              </a:rPr>
              <a:t>																</a:t>
            </a:r>
            <a:r>
              <a:rPr lang="fr-FR" sz="2400" dirty="0">
                <a:latin typeface="+mj-lt"/>
              </a:rPr>
              <a:t>LANSAD</a:t>
            </a:r>
            <a:endParaRPr lang="fr-FR" sz="2400" dirty="0"/>
          </a:p>
        </p:txBody>
      </p:sp>
    </p:spTree>
    <p:extLst>
      <p:ext uri="{BB962C8B-B14F-4D97-AF65-F5344CB8AC3E}">
        <p14:creationId xmlns:p14="http://schemas.microsoft.com/office/powerpoint/2010/main" val="84343608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C0A58A5D-4B86-2649-A7D0-81EB515816F4}"/>
              </a:ext>
            </a:extLst>
          </p:cNvPr>
          <p:cNvSpPr txBox="1"/>
          <p:nvPr/>
        </p:nvSpPr>
        <p:spPr>
          <a:xfrm>
            <a:off x="423746" y="356839"/>
            <a:ext cx="10069552" cy="5203989"/>
          </a:xfrm>
          <a:prstGeom prst="rect">
            <a:avLst/>
          </a:prstGeom>
          <a:noFill/>
        </p:spPr>
        <p:txBody>
          <a:bodyPr wrap="square" rtlCol="0">
            <a:spAutoFit/>
          </a:bodyPr>
          <a:lstStyle/>
          <a:p>
            <a:r>
              <a:rPr lang="fr-FR" dirty="0"/>
              <a:t>Licence première année</a:t>
            </a:r>
          </a:p>
          <a:p>
            <a:endParaRPr lang="fr-FR" dirty="0"/>
          </a:p>
          <a:p>
            <a:pPr marL="0" indent="0" defTabSz="1014374">
              <a:spcBef>
                <a:spcPts val="1100"/>
              </a:spcBef>
              <a:buSzTx/>
              <a:buNone/>
              <a:defRPr sz="2964"/>
            </a:pPr>
            <a:r>
              <a:rPr lang="fr-FR" sz="1600" dirty="0">
                <a:latin typeface="+mj-lt"/>
              </a:rPr>
              <a:t>Le cours d’anglais est dispensé en CM de 2h sur 9 semaines (aux deux semestres). Environ 1100 étudiants inscrits.</a:t>
            </a:r>
          </a:p>
          <a:p>
            <a:pPr marL="0" indent="0" defTabSz="1014374">
              <a:spcBef>
                <a:spcPts val="1100"/>
              </a:spcBef>
              <a:buSzTx/>
              <a:buNone/>
              <a:defRPr sz="2964"/>
            </a:pPr>
            <a:r>
              <a:rPr lang="fr-FR" sz="1600" dirty="0">
                <a:latin typeface="+mj-lt"/>
              </a:rPr>
              <a:t>L’enseignement est commun à toutes les formations.</a:t>
            </a:r>
          </a:p>
          <a:p>
            <a:pPr marL="0" indent="0" defTabSz="1014374">
              <a:spcBef>
                <a:spcPts val="1100"/>
              </a:spcBef>
              <a:buSzTx/>
              <a:buNone/>
              <a:defRPr sz="2964"/>
            </a:pPr>
            <a:r>
              <a:rPr lang="fr-FR" sz="1600" dirty="0">
                <a:latin typeface="+mj-lt"/>
              </a:rPr>
              <a:t>Les étudiants sont répartis entre 2 CM identiques: 1er groupe réunit les AES et Sciences Sociales, 2e groupe réunit les autres formations. </a:t>
            </a:r>
          </a:p>
          <a:p>
            <a:pPr marL="0" indent="0" defTabSz="1014374">
              <a:spcBef>
                <a:spcPts val="1100"/>
              </a:spcBef>
              <a:buSzTx/>
              <a:buNone/>
              <a:defRPr sz="2964"/>
            </a:pPr>
            <a:r>
              <a:rPr lang="fr-FR" sz="1600" u="sng" dirty="0">
                <a:latin typeface="+mj-lt"/>
              </a:rPr>
              <a:t>Enseignantes</a:t>
            </a:r>
            <a:r>
              <a:rPr lang="fr-FR" sz="1600" dirty="0">
                <a:latin typeface="+mj-lt"/>
              </a:rPr>
              <a:t>: Alice Braun et Anne-Laure Barthélémy au S1, Daniel </a:t>
            </a:r>
            <a:r>
              <a:rPr lang="fr-FR" sz="1600" dirty="0" err="1">
                <a:latin typeface="+mj-lt"/>
              </a:rPr>
              <a:t>Meharg</a:t>
            </a:r>
            <a:r>
              <a:rPr lang="fr-FR" sz="1600" dirty="0">
                <a:latin typeface="+mj-lt"/>
              </a:rPr>
              <a:t> et Anne-Laure Barthélémy au S2.</a:t>
            </a:r>
          </a:p>
          <a:p>
            <a:pPr marL="0" indent="0" defTabSz="1014374">
              <a:spcBef>
                <a:spcPts val="1100"/>
              </a:spcBef>
              <a:buSzTx/>
              <a:buNone/>
              <a:defRPr sz="2964"/>
            </a:pPr>
            <a:r>
              <a:rPr lang="fr-FR" sz="1600" u="sng" dirty="0">
                <a:latin typeface="+mj-lt"/>
              </a:rPr>
              <a:t>Objectifs du cours</a:t>
            </a:r>
            <a:r>
              <a:rPr lang="fr-FR" sz="1600" dirty="0">
                <a:latin typeface="+mj-lt"/>
              </a:rPr>
              <a:t>: Consolider les capacités d’expression et compréhension pour tout ce qui est lié à l'enseignement supérieur dans le monde anglophone, poser des bases concernant la capacité à comprendre et s’exprimer au sujet des sciences humaines et sociales, revoir certaines bases grammaticales concernant en particulier le groupe nominal.</a:t>
            </a:r>
          </a:p>
          <a:p>
            <a:pPr marL="0" indent="0" defTabSz="1014374">
              <a:spcBef>
                <a:spcPts val="1100"/>
              </a:spcBef>
              <a:buSzTx/>
              <a:buNone/>
              <a:defRPr sz="2964"/>
            </a:pPr>
            <a:r>
              <a:rPr lang="fr-FR" sz="1600" dirty="0">
                <a:latin typeface="+mj-lt"/>
              </a:rPr>
              <a:t>L’outil numérique </a:t>
            </a:r>
            <a:r>
              <a:rPr lang="fr-FR" sz="1600" dirty="0" err="1">
                <a:latin typeface="+mj-lt"/>
              </a:rPr>
              <a:t>Wooclap</a:t>
            </a:r>
            <a:r>
              <a:rPr lang="fr-FR" sz="1600" dirty="0">
                <a:latin typeface="+mj-lt"/>
              </a:rPr>
              <a:t> permet de rendre le cours plus interactif.</a:t>
            </a:r>
          </a:p>
          <a:p>
            <a:pPr marL="0" indent="0" defTabSz="1014374">
              <a:spcBef>
                <a:spcPts val="1100"/>
              </a:spcBef>
              <a:buSzTx/>
              <a:buNone/>
              <a:defRPr sz="2964"/>
            </a:pPr>
            <a:r>
              <a:rPr lang="fr-FR" sz="1600" u="sng" dirty="0">
                <a:latin typeface="+mj-lt"/>
              </a:rPr>
              <a:t>Evaluation</a:t>
            </a:r>
            <a:r>
              <a:rPr lang="fr-FR" sz="1600" dirty="0">
                <a:latin typeface="+mj-lt"/>
              </a:rPr>
              <a:t>: partiel final sous la forme d’un QCM</a:t>
            </a:r>
          </a:p>
          <a:p>
            <a:endParaRPr lang="fr-FR" dirty="0"/>
          </a:p>
          <a:p>
            <a:endParaRPr lang="fr-FR" dirty="0"/>
          </a:p>
          <a:p>
            <a:endParaRPr lang="fr-FR" dirty="0"/>
          </a:p>
          <a:p>
            <a:endParaRPr lang="fr-FR" dirty="0"/>
          </a:p>
        </p:txBody>
      </p:sp>
    </p:spTree>
    <p:extLst>
      <p:ext uri="{BB962C8B-B14F-4D97-AF65-F5344CB8AC3E}">
        <p14:creationId xmlns:p14="http://schemas.microsoft.com/office/powerpoint/2010/main" val="41232511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4CA69A8-C629-4CD0-80DB-F035EFA62E05}"/>
              </a:ext>
            </a:extLst>
          </p:cNvPr>
          <p:cNvSpPr>
            <a:spLocks noGrp="1"/>
          </p:cNvSpPr>
          <p:nvPr>
            <p:ph type="ctrTitle"/>
          </p:nvPr>
        </p:nvSpPr>
        <p:spPr>
          <a:xfrm>
            <a:off x="1100051" y="-2"/>
            <a:ext cx="10058400" cy="6858001"/>
          </a:xfrm>
        </p:spPr>
        <p:txBody>
          <a:bodyPr>
            <a:normAutofit fontScale="90000"/>
          </a:bodyPr>
          <a:lstStyle/>
          <a:p>
            <a:pPr algn="ctr"/>
            <a:r>
              <a:rPr lang="fr-FR" sz="1800" dirty="0"/>
              <a:t/>
            </a:r>
            <a:br>
              <a:rPr lang="fr-FR" sz="1800" dirty="0"/>
            </a:br>
            <a:r>
              <a:rPr lang="fr-FR" sz="1800" dirty="0"/>
              <a:t/>
            </a:r>
            <a:br>
              <a:rPr lang="fr-FR" sz="1800" dirty="0"/>
            </a:br>
            <a:r>
              <a:rPr lang="fr-FR" sz="1800" dirty="0"/>
              <a:t/>
            </a:r>
            <a:br>
              <a:rPr lang="fr-FR" sz="1800" dirty="0"/>
            </a:br>
            <a:r>
              <a:rPr lang="fr-FR" sz="1800" dirty="0"/>
              <a:t/>
            </a:r>
            <a:br>
              <a:rPr lang="fr-FR" sz="1800" dirty="0"/>
            </a:br>
            <a:r>
              <a:rPr lang="fr-FR" sz="2000" b="0" i="0" u="none" strike="noStrike" dirty="0">
                <a:solidFill>
                  <a:srgbClr val="000000"/>
                </a:solidFill>
                <a:effectLst/>
              </a:rPr>
              <a:t/>
            </a:r>
            <a:br>
              <a:rPr lang="fr-FR" sz="2000" b="0" i="0" u="none" strike="noStrike" dirty="0">
                <a:solidFill>
                  <a:srgbClr val="000000"/>
                </a:solidFill>
                <a:effectLst/>
              </a:rPr>
            </a:br>
            <a:r>
              <a:rPr lang="fr-FR" sz="2000" b="0" i="0" u="none" strike="noStrike" dirty="0">
                <a:solidFill>
                  <a:srgbClr val="000000"/>
                </a:solidFill>
                <a:effectLst/>
              </a:rPr>
              <a:t/>
            </a:r>
            <a:br>
              <a:rPr lang="fr-FR" sz="2000" b="0" i="0" u="none" strike="noStrike" dirty="0">
                <a:solidFill>
                  <a:srgbClr val="000000"/>
                </a:solidFill>
                <a:effectLst/>
              </a:rPr>
            </a:br>
            <a:r>
              <a:rPr lang="fr-FR" sz="2000" b="0" i="0" u="none" strike="noStrike" dirty="0">
                <a:solidFill>
                  <a:srgbClr val="000000"/>
                </a:solidFill>
                <a:effectLst/>
              </a:rPr>
              <a:t/>
            </a:r>
            <a:br>
              <a:rPr lang="fr-FR" sz="2000" b="0" i="0" u="none" strike="noStrike" dirty="0">
                <a:solidFill>
                  <a:srgbClr val="000000"/>
                </a:solidFill>
                <a:effectLst/>
              </a:rPr>
            </a:br>
            <a:r>
              <a:rPr lang="fr-FR" sz="2000" b="0" i="0" u="none" strike="noStrike" dirty="0">
                <a:solidFill>
                  <a:srgbClr val="000000"/>
                </a:solidFill>
                <a:effectLst/>
              </a:rPr>
              <a:t/>
            </a:r>
            <a:br>
              <a:rPr lang="fr-FR" sz="2000" b="0" i="0" u="none" strike="noStrike" dirty="0">
                <a:solidFill>
                  <a:srgbClr val="000000"/>
                </a:solidFill>
                <a:effectLst/>
              </a:rPr>
            </a:br>
            <a:r>
              <a:rPr lang="fr-FR" sz="2000" b="0" i="0" u="none" strike="noStrike" dirty="0">
                <a:solidFill>
                  <a:srgbClr val="000000"/>
                </a:solidFill>
                <a:effectLst/>
              </a:rPr>
              <a:t/>
            </a:r>
            <a:br>
              <a:rPr lang="fr-FR" sz="2000" b="0" i="0" u="none" strike="noStrike" dirty="0">
                <a:solidFill>
                  <a:srgbClr val="000000"/>
                </a:solidFill>
                <a:effectLst/>
              </a:rPr>
            </a:br>
            <a:r>
              <a:rPr lang="fr-FR" sz="2700" dirty="0"/>
              <a:t>Déroulement des interventions</a:t>
            </a:r>
            <a:r>
              <a:rPr lang="fr-FR" sz="2700" b="0" i="0" u="none" strike="noStrike" dirty="0">
                <a:solidFill>
                  <a:srgbClr val="000000"/>
                </a:solidFill>
                <a:effectLst/>
              </a:rPr>
              <a:t/>
            </a:r>
            <a:br>
              <a:rPr lang="fr-FR" sz="2700" b="0" i="0" u="none" strike="noStrike" dirty="0">
                <a:solidFill>
                  <a:srgbClr val="000000"/>
                </a:solidFill>
                <a:effectLst/>
              </a:rPr>
            </a:br>
            <a:r>
              <a:rPr lang="fr-FR" sz="2700" b="0" i="0" u="none" strike="noStrike" dirty="0">
                <a:solidFill>
                  <a:srgbClr val="000000"/>
                </a:solidFill>
                <a:effectLst/>
              </a:rPr>
              <a:t/>
            </a:r>
            <a:br>
              <a:rPr lang="fr-FR" sz="2700" b="0" i="0" u="none" strike="noStrike" dirty="0">
                <a:solidFill>
                  <a:srgbClr val="000000"/>
                </a:solidFill>
                <a:effectLst/>
              </a:rPr>
            </a:br>
            <a:r>
              <a:rPr lang="fr-FR" sz="2000" b="0" i="0" u="none" strike="noStrike" dirty="0">
                <a:solidFill>
                  <a:srgbClr val="000000"/>
                </a:solidFill>
                <a:effectLst/>
              </a:rPr>
              <a:t/>
            </a:r>
            <a:br>
              <a:rPr lang="fr-FR" sz="2000" b="0" i="0" u="none" strike="noStrike" dirty="0">
                <a:solidFill>
                  <a:srgbClr val="000000"/>
                </a:solidFill>
                <a:effectLst/>
              </a:rPr>
            </a:br>
            <a:r>
              <a:rPr lang="fr-FR" sz="3600" b="1" dirty="0">
                <a:solidFill>
                  <a:srgbClr val="000000"/>
                </a:solidFill>
                <a:latin typeface="Helvetica" pitchFamily="2" charset="0"/>
              </a:rPr>
              <a:t>13h35 Associations;</a:t>
            </a:r>
            <a:r>
              <a:rPr lang="fr-FR" sz="3600" b="0" i="0" u="none" strike="noStrike" dirty="0">
                <a:solidFill>
                  <a:srgbClr val="000000"/>
                </a:solidFill>
                <a:effectLst/>
              </a:rPr>
              <a:t/>
            </a:r>
            <a:br>
              <a:rPr lang="fr-FR" sz="3600" b="0" i="0" u="none" strike="noStrike" dirty="0">
                <a:solidFill>
                  <a:srgbClr val="000000"/>
                </a:solidFill>
                <a:effectLst/>
              </a:rPr>
            </a:br>
            <a:r>
              <a:rPr lang="fr-FR" sz="3600" b="1" i="0" u="none" strike="noStrike" dirty="0">
                <a:solidFill>
                  <a:srgbClr val="000000"/>
                </a:solidFill>
                <a:effectLst/>
                <a:latin typeface="Helvetica" pitchFamily="2" charset="0"/>
              </a:rPr>
              <a:t>13h40 </a:t>
            </a:r>
            <a:r>
              <a:rPr lang="fr-FR" sz="3600" b="1" dirty="0">
                <a:solidFill>
                  <a:srgbClr val="000000"/>
                </a:solidFill>
                <a:latin typeface="Helvetica" pitchFamily="2" charset="0"/>
              </a:rPr>
              <a:t>UFR;</a:t>
            </a:r>
            <a:br>
              <a:rPr lang="fr-FR" sz="3600" b="1" dirty="0">
                <a:solidFill>
                  <a:srgbClr val="000000"/>
                </a:solidFill>
                <a:latin typeface="Helvetica" pitchFamily="2" charset="0"/>
              </a:rPr>
            </a:br>
            <a:r>
              <a:rPr lang="fr-FR" sz="3600" b="1" dirty="0">
                <a:solidFill>
                  <a:srgbClr val="000000"/>
                </a:solidFill>
                <a:highlight>
                  <a:srgbClr val="C0C0C0"/>
                </a:highlight>
                <a:latin typeface="Helvetica" pitchFamily="2" charset="0"/>
              </a:rPr>
              <a:t>13h50</a:t>
            </a:r>
            <a:r>
              <a:rPr lang="fr-FR" sz="3600" b="1" dirty="0">
                <a:solidFill>
                  <a:srgbClr val="000000"/>
                </a:solidFill>
                <a:latin typeface="Helvetica" pitchFamily="2" charset="0"/>
              </a:rPr>
              <a:t> AES;</a:t>
            </a:r>
            <a:br>
              <a:rPr lang="fr-FR" sz="3600" b="1" dirty="0">
                <a:solidFill>
                  <a:srgbClr val="000000"/>
                </a:solidFill>
                <a:latin typeface="Helvetica" pitchFamily="2" charset="0"/>
              </a:rPr>
            </a:br>
            <a:r>
              <a:rPr lang="fr-FR" sz="3600" b="1" dirty="0">
                <a:solidFill>
                  <a:srgbClr val="000000"/>
                </a:solidFill>
                <a:highlight>
                  <a:srgbClr val="008080"/>
                </a:highlight>
                <a:latin typeface="Helvetica" pitchFamily="2" charset="0"/>
              </a:rPr>
              <a:t>14h</a:t>
            </a:r>
            <a:r>
              <a:rPr lang="fr-FR" sz="3600" b="1" dirty="0">
                <a:solidFill>
                  <a:srgbClr val="000000"/>
                </a:solidFill>
                <a:latin typeface="Helvetica" pitchFamily="2" charset="0"/>
              </a:rPr>
              <a:t> Géo Aménagement; </a:t>
            </a:r>
            <a:br>
              <a:rPr lang="fr-FR" sz="3600" b="1" dirty="0">
                <a:solidFill>
                  <a:srgbClr val="000000"/>
                </a:solidFill>
                <a:latin typeface="Helvetica" pitchFamily="2" charset="0"/>
              </a:rPr>
            </a:br>
            <a:r>
              <a:rPr lang="fr-FR" sz="3600" b="1" dirty="0">
                <a:solidFill>
                  <a:srgbClr val="000000"/>
                </a:solidFill>
                <a:highlight>
                  <a:srgbClr val="0000FF"/>
                </a:highlight>
                <a:latin typeface="Helvetica" pitchFamily="2" charset="0"/>
              </a:rPr>
              <a:t>14h10</a:t>
            </a:r>
            <a:r>
              <a:rPr lang="fr-FR" sz="3600" b="1" dirty="0">
                <a:solidFill>
                  <a:srgbClr val="000000"/>
                </a:solidFill>
                <a:latin typeface="Helvetica" pitchFamily="2" charset="0"/>
              </a:rPr>
              <a:t> Histoire;</a:t>
            </a:r>
            <a:br>
              <a:rPr lang="fr-FR" sz="3600" b="1" dirty="0">
                <a:solidFill>
                  <a:srgbClr val="000000"/>
                </a:solidFill>
                <a:latin typeface="Helvetica" pitchFamily="2" charset="0"/>
              </a:rPr>
            </a:br>
            <a:r>
              <a:rPr lang="fr-FR" sz="3600" b="1" i="0" u="none" strike="noStrike" dirty="0">
                <a:solidFill>
                  <a:srgbClr val="000000"/>
                </a:solidFill>
                <a:effectLst/>
                <a:highlight>
                  <a:srgbClr val="00FFFF"/>
                </a:highlight>
                <a:latin typeface="Helvetica" pitchFamily="2" charset="0"/>
              </a:rPr>
              <a:t>14h20</a:t>
            </a:r>
            <a:r>
              <a:rPr lang="fr-FR" sz="3600" b="1" i="0" u="none" strike="noStrike" dirty="0">
                <a:solidFill>
                  <a:srgbClr val="000000"/>
                </a:solidFill>
                <a:effectLst/>
                <a:latin typeface="Helvetica" pitchFamily="2" charset="0"/>
              </a:rPr>
              <a:t> Histoire de l’art et archéologie; </a:t>
            </a:r>
            <a:br>
              <a:rPr lang="fr-FR" sz="3600" b="1" i="0" u="none" strike="noStrike" dirty="0">
                <a:solidFill>
                  <a:srgbClr val="000000"/>
                </a:solidFill>
                <a:effectLst/>
                <a:latin typeface="Helvetica" pitchFamily="2" charset="0"/>
              </a:rPr>
            </a:br>
            <a:r>
              <a:rPr lang="fr-FR" sz="3600" b="1" dirty="0">
                <a:solidFill>
                  <a:srgbClr val="000000"/>
                </a:solidFill>
                <a:highlight>
                  <a:srgbClr val="808000"/>
                </a:highlight>
                <a:latin typeface="Helvetica" pitchFamily="2" charset="0"/>
              </a:rPr>
              <a:t>14h30</a:t>
            </a:r>
            <a:r>
              <a:rPr lang="fr-FR" sz="3600" b="1" dirty="0">
                <a:solidFill>
                  <a:srgbClr val="000000"/>
                </a:solidFill>
                <a:latin typeface="Helvetica" pitchFamily="2" charset="0"/>
              </a:rPr>
              <a:t> Sciences de l’homme, anthropologie et ethnologie; </a:t>
            </a:r>
            <a:r>
              <a:rPr lang="fr-FR" sz="3600" b="0" i="0" u="none" strike="noStrike" dirty="0">
                <a:solidFill>
                  <a:srgbClr val="000000"/>
                </a:solidFill>
                <a:effectLst/>
                <a:latin typeface="Helvetica" pitchFamily="2" charset="0"/>
              </a:rPr>
              <a:t/>
            </a:r>
            <a:br>
              <a:rPr lang="fr-FR" sz="3600" b="0" i="0" u="none" strike="noStrike" dirty="0">
                <a:solidFill>
                  <a:srgbClr val="000000"/>
                </a:solidFill>
                <a:effectLst/>
                <a:latin typeface="Helvetica" pitchFamily="2" charset="0"/>
              </a:rPr>
            </a:br>
            <a:r>
              <a:rPr lang="fr-FR" sz="3600" b="1" i="0" u="none" strike="noStrike" dirty="0">
                <a:solidFill>
                  <a:srgbClr val="000000"/>
                </a:solidFill>
                <a:effectLst/>
                <a:highlight>
                  <a:srgbClr val="FF00FF"/>
                </a:highlight>
                <a:latin typeface="Helvetica" pitchFamily="2" charset="0"/>
              </a:rPr>
              <a:t>14h40</a:t>
            </a:r>
            <a:r>
              <a:rPr lang="fr-FR" sz="3600" b="1" i="0" u="none" strike="noStrike" dirty="0">
                <a:solidFill>
                  <a:srgbClr val="000000"/>
                </a:solidFill>
                <a:effectLst/>
                <a:latin typeface="Helvetica" pitchFamily="2" charset="0"/>
              </a:rPr>
              <a:t> Sciences sociales ; </a:t>
            </a:r>
            <a:r>
              <a:rPr lang="fr-FR" sz="3600" b="0" i="0" u="none" strike="noStrike" dirty="0">
                <a:solidFill>
                  <a:srgbClr val="000000"/>
                </a:solidFill>
                <a:effectLst/>
                <a:latin typeface="Helvetica" pitchFamily="2" charset="0"/>
              </a:rPr>
              <a:t/>
            </a:r>
            <a:br>
              <a:rPr lang="fr-FR" sz="3600" b="0" i="0" u="none" strike="noStrike" dirty="0">
                <a:solidFill>
                  <a:srgbClr val="000000"/>
                </a:solidFill>
                <a:effectLst/>
                <a:latin typeface="Helvetica" pitchFamily="2" charset="0"/>
              </a:rPr>
            </a:br>
            <a:r>
              <a:rPr lang="fr-FR" sz="3600" b="1" dirty="0">
                <a:solidFill>
                  <a:srgbClr val="000000"/>
                </a:solidFill>
                <a:highlight>
                  <a:srgbClr val="FF0000"/>
                </a:highlight>
                <a:latin typeface="Helvetica" pitchFamily="2" charset="0"/>
              </a:rPr>
              <a:t>14h50</a:t>
            </a:r>
            <a:r>
              <a:rPr lang="fr-FR" sz="3600" b="1" dirty="0">
                <a:solidFill>
                  <a:srgbClr val="000000"/>
                </a:solidFill>
                <a:latin typeface="Helvetica" pitchFamily="2" charset="0"/>
              </a:rPr>
              <a:t> Sociologie</a:t>
            </a:r>
            <a:r>
              <a:rPr lang="fr-FR" sz="3100" b="0" i="0" u="none" strike="noStrike" dirty="0">
                <a:solidFill>
                  <a:srgbClr val="000000"/>
                </a:solidFill>
                <a:effectLst/>
                <a:latin typeface="Helvetica" pitchFamily="2" charset="0"/>
              </a:rPr>
              <a:t/>
            </a:r>
            <a:br>
              <a:rPr lang="fr-FR" sz="3100" b="0" i="0" u="none" strike="noStrike" dirty="0">
                <a:solidFill>
                  <a:srgbClr val="000000"/>
                </a:solidFill>
                <a:effectLst/>
                <a:latin typeface="Helvetica" pitchFamily="2" charset="0"/>
              </a:rPr>
            </a:br>
            <a:r>
              <a:rPr lang="fr-FR" sz="3100" b="0" i="0" u="none" strike="noStrike" dirty="0">
                <a:solidFill>
                  <a:srgbClr val="000000"/>
                </a:solidFill>
                <a:effectLst/>
                <a:latin typeface="Helvetica" pitchFamily="2" charset="0"/>
              </a:rPr>
              <a:t/>
            </a:r>
            <a:br>
              <a:rPr lang="fr-FR" sz="3100" b="0" i="0" u="none" strike="noStrike" dirty="0">
                <a:solidFill>
                  <a:srgbClr val="000000"/>
                </a:solidFill>
                <a:effectLst/>
                <a:latin typeface="Helvetica" pitchFamily="2" charset="0"/>
              </a:rPr>
            </a:br>
            <a:r>
              <a:rPr lang="fr-FR" sz="800" b="0" i="0" u="none" strike="noStrike" dirty="0">
                <a:solidFill>
                  <a:srgbClr val="000000"/>
                </a:solidFill>
                <a:effectLst/>
                <a:latin typeface="Helvetica" pitchFamily="2" charset="0"/>
              </a:rPr>
              <a:t/>
            </a:r>
            <a:br>
              <a:rPr lang="fr-FR" sz="800" b="0" i="0" u="none" strike="noStrike" dirty="0">
                <a:solidFill>
                  <a:srgbClr val="000000"/>
                </a:solidFill>
                <a:effectLst/>
                <a:latin typeface="Helvetica" pitchFamily="2" charset="0"/>
              </a:rPr>
            </a:br>
            <a:r>
              <a:rPr lang="fr-FR" sz="2000" b="1" i="0" u="none" strike="noStrike" dirty="0">
                <a:solidFill>
                  <a:srgbClr val="000000"/>
                </a:solidFill>
                <a:effectLst/>
              </a:rPr>
              <a:t/>
            </a:r>
            <a:br>
              <a:rPr lang="fr-FR" sz="2000" b="1" i="0" u="none" strike="noStrike" dirty="0">
                <a:solidFill>
                  <a:srgbClr val="000000"/>
                </a:solidFill>
                <a:effectLst/>
              </a:rPr>
            </a:br>
            <a:r>
              <a:rPr lang="fr-FR" sz="2000" b="1" i="0" u="none" strike="noStrike" dirty="0">
                <a:solidFill>
                  <a:srgbClr val="000000"/>
                </a:solidFill>
                <a:effectLst/>
              </a:rPr>
              <a:t/>
            </a:r>
            <a:br>
              <a:rPr lang="fr-FR" sz="2000" b="1" i="0" u="none" strike="noStrike" dirty="0">
                <a:solidFill>
                  <a:srgbClr val="000000"/>
                </a:solidFill>
                <a:effectLst/>
              </a:rPr>
            </a:br>
            <a:r>
              <a:rPr lang="fr-FR" sz="2000" b="1" i="0" u="none" strike="noStrike" dirty="0">
                <a:solidFill>
                  <a:srgbClr val="000000"/>
                </a:solidFill>
                <a:effectLst/>
              </a:rPr>
              <a:t/>
            </a:r>
            <a:br>
              <a:rPr lang="fr-FR" sz="2000" b="1" i="0" u="none" strike="noStrike" dirty="0">
                <a:solidFill>
                  <a:srgbClr val="000000"/>
                </a:solidFill>
                <a:effectLst/>
              </a:rPr>
            </a:br>
            <a:r>
              <a:rPr lang="fr-FR" sz="1800" dirty="0"/>
              <a:t/>
            </a:r>
            <a:br>
              <a:rPr lang="fr-FR" sz="1800" dirty="0"/>
            </a:br>
            <a:r>
              <a:rPr lang="fr-FR" sz="1800" dirty="0"/>
              <a:t/>
            </a:r>
            <a:br>
              <a:rPr lang="fr-FR" sz="1800" dirty="0"/>
            </a:br>
            <a:endParaRPr lang="fr-FR" sz="1800" dirty="0"/>
          </a:p>
        </p:txBody>
      </p:sp>
      <p:sp>
        <p:nvSpPr>
          <p:cNvPr id="3" name="Sous-titre 2">
            <a:extLst>
              <a:ext uri="{FF2B5EF4-FFF2-40B4-BE49-F238E27FC236}">
                <a16:creationId xmlns:a16="http://schemas.microsoft.com/office/drawing/2014/main" id="{DF42B261-E1B0-4C23-90C4-81151B67F94C}"/>
              </a:ext>
            </a:extLst>
          </p:cNvPr>
          <p:cNvSpPr>
            <a:spLocks noGrp="1"/>
          </p:cNvSpPr>
          <p:nvPr>
            <p:ph type="subTitle" idx="1"/>
          </p:nvPr>
        </p:nvSpPr>
        <p:spPr>
          <a:xfrm flipV="1">
            <a:off x="1100051" y="5598620"/>
            <a:ext cx="10058400" cy="64523"/>
          </a:xfrm>
        </p:spPr>
        <p:txBody>
          <a:bodyPr>
            <a:normAutofit fontScale="25000" lnSpcReduction="20000"/>
          </a:bodyPr>
          <a:lstStyle/>
          <a:p>
            <a:endParaRPr lang="fr-FR" sz="3600" dirty="0"/>
          </a:p>
        </p:txBody>
      </p:sp>
      <p:pic>
        <p:nvPicPr>
          <p:cNvPr id="4" name="Image 3">
            <a:extLst>
              <a:ext uri="{FF2B5EF4-FFF2-40B4-BE49-F238E27FC236}">
                <a16:creationId xmlns:a16="http://schemas.microsoft.com/office/drawing/2014/main" id="{F8C1305D-7DAA-464C-B33E-1EB2E759F3CA}"/>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64362" y="5663143"/>
            <a:ext cx="2066925" cy="628650"/>
          </a:xfrm>
          <a:prstGeom prst="rect">
            <a:avLst/>
          </a:prstGeom>
          <a:noFill/>
          <a:ln>
            <a:noFill/>
          </a:ln>
        </p:spPr>
      </p:pic>
    </p:spTree>
    <p:extLst>
      <p:ext uri="{BB962C8B-B14F-4D97-AF65-F5344CB8AC3E}">
        <p14:creationId xmlns:p14="http://schemas.microsoft.com/office/powerpoint/2010/main" val="21115800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L’enseignement de l’anglais en licence à l’UFR SSA s’organise autour d’une progression année par année. Le tableau présente les compétences attendues pour chaque année."/>
          <p:cNvSpPr txBox="1">
            <a:spLocks noGrp="1"/>
          </p:cNvSpPr>
          <p:nvPr>
            <p:ph type="title"/>
          </p:nvPr>
        </p:nvSpPr>
        <p:spPr>
          <a:xfrm>
            <a:off x="1996445" y="169832"/>
            <a:ext cx="7886701" cy="994172"/>
          </a:xfrm>
          <a:prstGeom prst="rect">
            <a:avLst/>
          </a:prstGeom>
        </p:spPr>
        <p:txBody>
          <a:bodyPr>
            <a:normAutofit/>
          </a:bodyPr>
          <a:lstStyle/>
          <a:p>
            <a:pPr marL="141173" marR="25047" algn="just" defTabSz="268685">
              <a:lnSpc>
                <a:spcPct val="100000"/>
              </a:lnSpc>
              <a:defRPr sz="2975">
                <a:latin typeface="+mj-lt"/>
                <a:ea typeface="+mj-ea"/>
                <a:cs typeface="+mj-cs"/>
                <a:sym typeface="Calibri"/>
              </a:defRPr>
            </a:pPr>
            <a:r>
              <a:rPr sz="1600" dirty="0" err="1"/>
              <a:t>L’enseignement</a:t>
            </a:r>
            <a:r>
              <a:rPr sz="1600" spc="-86" dirty="0"/>
              <a:t> </a:t>
            </a:r>
            <a:r>
              <a:rPr sz="1600" dirty="0"/>
              <a:t>de</a:t>
            </a:r>
            <a:r>
              <a:rPr sz="1600" spc="-104" dirty="0"/>
              <a:t> </a:t>
            </a:r>
            <a:r>
              <a:rPr sz="1600" dirty="0" err="1"/>
              <a:t>l’anglais</a:t>
            </a:r>
            <a:r>
              <a:rPr sz="1600" spc="-86" dirty="0"/>
              <a:t> </a:t>
            </a:r>
            <a:r>
              <a:rPr sz="1600" dirty="0" err="1"/>
              <a:t>en</a:t>
            </a:r>
            <a:r>
              <a:rPr sz="1600" spc="-96" dirty="0"/>
              <a:t> </a:t>
            </a:r>
            <a:r>
              <a:rPr sz="1600" dirty="0" err="1"/>
              <a:t>licence</a:t>
            </a:r>
            <a:r>
              <a:rPr sz="1600" spc="-86" dirty="0"/>
              <a:t> </a:t>
            </a:r>
            <a:r>
              <a:rPr sz="1600" dirty="0" err="1"/>
              <a:t>à</a:t>
            </a:r>
            <a:r>
              <a:rPr sz="1600" spc="-113" dirty="0"/>
              <a:t> </a:t>
            </a:r>
            <a:r>
              <a:rPr sz="1600" dirty="0" err="1"/>
              <a:t>l’UFR</a:t>
            </a:r>
            <a:r>
              <a:rPr sz="1600" spc="-70" dirty="0"/>
              <a:t> </a:t>
            </a:r>
            <a:r>
              <a:rPr sz="1600" dirty="0"/>
              <a:t>SSA</a:t>
            </a:r>
            <a:r>
              <a:rPr sz="1600" spc="-104" dirty="0"/>
              <a:t> </a:t>
            </a:r>
            <a:r>
              <a:rPr sz="1600" dirty="0" err="1"/>
              <a:t>s’organise</a:t>
            </a:r>
            <a:r>
              <a:rPr sz="1600" spc="-96" dirty="0"/>
              <a:t> </a:t>
            </a:r>
            <a:r>
              <a:rPr sz="1600" dirty="0" err="1"/>
              <a:t>autour</a:t>
            </a:r>
            <a:r>
              <a:rPr sz="1600" spc="-78" dirty="0"/>
              <a:t> </a:t>
            </a:r>
            <a:r>
              <a:rPr sz="1600" dirty="0" err="1"/>
              <a:t>d’une</a:t>
            </a:r>
            <a:r>
              <a:rPr sz="1600" spc="-70" dirty="0"/>
              <a:t> </a:t>
            </a:r>
            <a:r>
              <a:rPr sz="1600" b="1" dirty="0"/>
              <a:t>progression</a:t>
            </a:r>
            <a:r>
              <a:rPr sz="1600" b="1" spc="-86" dirty="0"/>
              <a:t> </a:t>
            </a:r>
            <a:r>
              <a:rPr sz="1600" b="1" dirty="0" err="1"/>
              <a:t>année</a:t>
            </a:r>
            <a:r>
              <a:rPr sz="1600" b="1" spc="-104" dirty="0"/>
              <a:t> </a:t>
            </a:r>
            <a:r>
              <a:rPr sz="1600" b="1" dirty="0"/>
              <a:t>par</a:t>
            </a:r>
            <a:r>
              <a:rPr sz="1600" b="1" spc="-505" dirty="0"/>
              <a:t> </a:t>
            </a:r>
            <a:r>
              <a:rPr sz="1600" b="1" dirty="0" err="1"/>
              <a:t>année</a:t>
            </a:r>
            <a:r>
              <a:rPr sz="1600" dirty="0"/>
              <a:t>. Le tableau </a:t>
            </a:r>
            <a:r>
              <a:rPr sz="1600" dirty="0" err="1"/>
              <a:t>présente</a:t>
            </a:r>
            <a:r>
              <a:rPr sz="1600" dirty="0"/>
              <a:t> les </a:t>
            </a:r>
            <a:r>
              <a:rPr sz="1600" dirty="0" err="1"/>
              <a:t>compétences</a:t>
            </a:r>
            <a:r>
              <a:rPr sz="1600" dirty="0"/>
              <a:t> </a:t>
            </a:r>
            <a:r>
              <a:rPr sz="1600" dirty="0" err="1"/>
              <a:t>attendues</a:t>
            </a:r>
            <a:r>
              <a:rPr sz="1600" dirty="0"/>
              <a:t> pour </a:t>
            </a:r>
            <a:r>
              <a:rPr sz="1600" dirty="0" err="1"/>
              <a:t>chaque</a:t>
            </a:r>
            <a:r>
              <a:rPr sz="1600" dirty="0"/>
              <a:t> </a:t>
            </a:r>
            <a:r>
              <a:rPr sz="1600" dirty="0" err="1"/>
              <a:t>année</a:t>
            </a:r>
            <a:r>
              <a:rPr sz="1600" dirty="0"/>
              <a:t>.</a:t>
            </a:r>
          </a:p>
        </p:txBody>
      </p:sp>
      <p:sp>
        <p:nvSpPr>
          <p:cNvPr id="107" name="Modifier : 2 clics"/>
          <p:cNvSpPr txBox="1">
            <a:spLocks noGrp="1"/>
          </p:cNvSpPr>
          <p:nvPr>
            <p:ph type="body" idx="1"/>
          </p:nvPr>
        </p:nvSpPr>
        <p:spPr>
          <a:xfrm>
            <a:off x="137155" y="1856885"/>
            <a:ext cx="10058400" cy="4023360"/>
          </a:xfrm>
          <a:prstGeom prst="rect">
            <a:avLst/>
          </a:prstGeom>
        </p:spPr>
        <p:txBody>
          <a:bodyPr/>
          <a:lstStyle/>
          <a:p>
            <a:endParaRPr dirty="0"/>
          </a:p>
        </p:txBody>
      </p:sp>
      <p:pic>
        <p:nvPicPr>
          <p:cNvPr id="108" name="Capture d’écran 2023-08-31 à 20.40.24.png" descr="Capture d’écran 2023-08-31 à 20.40.24.png"/>
          <p:cNvPicPr>
            <a:picLocks noChangeAspect="1"/>
          </p:cNvPicPr>
          <p:nvPr/>
        </p:nvPicPr>
        <p:blipFill>
          <a:blip r:embed="rId2"/>
          <a:stretch>
            <a:fillRect/>
          </a:stretch>
        </p:blipFill>
        <p:spPr>
          <a:xfrm>
            <a:off x="1" y="41285"/>
            <a:ext cx="10195554" cy="6388086"/>
          </a:xfrm>
          <a:prstGeom prst="rect">
            <a:avLst/>
          </a:prstGeom>
          <a:ln w="12700">
            <a:miter lim="400000"/>
          </a:ln>
        </p:spPr>
      </p:pic>
      <p:sp>
        <p:nvSpPr>
          <p:cNvPr id="2" name="ZoneTexte 1">
            <a:extLst>
              <a:ext uri="{FF2B5EF4-FFF2-40B4-BE49-F238E27FC236}">
                <a16:creationId xmlns:a16="http://schemas.microsoft.com/office/drawing/2014/main" id="{AF26BF06-3714-7B41-A58A-1E3BACA471EE}"/>
              </a:ext>
            </a:extLst>
          </p:cNvPr>
          <p:cNvSpPr txBox="1"/>
          <p:nvPr/>
        </p:nvSpPr>
        <p:spPr>
          <a:xfrm>
            <a:off x="10526751" y="1204332"/>
            <a:ext cx="1471961" cy="4247317"/>
          </a:xfrm>
          <a:prstGeom prst="rect">
            <a:avLst/>
          </a:prstGeom>
          <a:noFill/>
        </p:spPr>
        <p:txBody>
          <a:bodyPr wrap="square" rtlCol="0">
            <a:spAutoFit/>
          </a:bodyPr>
          <a:lstStyle/>
          <a:p>
            <a:r>
              <a:rPr lang="fr-FR" dirty="0"/>
              <a:t>L’enseignement</a:t>
            </a:r>
            <a:r>
              <a:rPr lang="fr-FR" spc="-123" dirty="0"/>
              <a:t> </a:t>
            </a:r>
            <a:r>
              <a:rPr lang="fr-FR" dirty="0"/>
              <a:t>de</a:t>
            </a:r>
            <a:r>
              <a:rPr lang="fr-FR" spc="-148" dirty="0"/>
              <a:t> </a:t>
            </a:r>
            <a:r>
              <a:rPr lang="fr-FR" dirty="0"/>
              <a:t>l’anglais</a:t>
            </a:r>
            <a:r>
              <a:rPr lang="fr-FR" spc="-123" dirty="0"/>
              <a:t> </a:t>
            </a:r>
            <a:r>
              <a:rPr lang="fr-FR" dirty="0"/>
              <a:t>en</a:t>
            </a:r>
            <a:r>
              <a:rPr lang="fr-FR" spc="-136" dirty="0"/>
              <a:t> </a:t>
            </a:r>
            <a:r>
              <a:rPr lang="fr-FR" dirty="0"/>
              <a:t>licence</a:t>
            </a:r>
            <a:r>
              <a:rPr lang="fr-FR" spc="-123" dirty="0"/>
              <a:t> </a:t>
            </a:r>
            <a:r>
              <a:rPr lang="fr-FR" dirty="0"/>
              <a:t>à</a:t>
            </a:r>
            <a:r>
              <a:rPr lang="fr-FR" spc="-161" dirty="0"/>
              <a:t> </a:t>
            </a:r>
            <a:r>
              <a:rPr lang="fr-FR" dirty="0"/>
              <a:t>l’UFR</a:t>
            </a:r>
            <a:r>
              <a:rPr lang="fr-FR" spc="-99" dirty="0"/>
              <a:t> </a:t>
            </a:r>
            <a:r>
              <a:rPr lang="fr-FR" dirty="0"/>
              <a:t>SSA</a:t>
            </a:r>
            <a:r>
              <a:rPr lang="fr-FR" spc="-148" dirty="0"/>
              <a:t> </a:t>
            </a:r>
            <a:r>
              <a:rPr lang="fr-FR" dirty="0"/>
              <a:t>s’organise</a:t>
            </a:r>
            <a:r>
              <a:rPr lang="fr-FR" spc="-136" dirty="0"/>
              <a:t> </a:t>
            </a:r>
            <a:r>
              <a:rPr lang="fr-FR" dirty="0"/>
              <a:t>autour</a:t>
            </a:r>
            <a:r>
              <a:rPr lang="fr-FR" spc="-111" dirty="0"/>
              <a:t> </a:t>
            </a:r>
            <a:r>
              <a:rPr lang="fr-FR" dirty="0"/>
              <a:t>d’une</a:t>
            </a:r>
            <a:r>
              <a:rPr lang="fr-FR" spc="-99" dirty="0"/>
              <a:t> </a:t>
            </a:r>
            <a:r>
              <a:rPr lang="fr-FR" b="1" dirty="0"/>
              <a:t>progression</a:t>
            </a:r>
            <a:r>
              <a:rPr lang="fr-FR" b="1" spc="-123" dirty="0"/>
              <a:t> </a:t>
            </a:r>
            <a:r>
              <a:rPr lang="fr-FR" b="1" dirty="0"/>
              <a:t>année</a:t>
            </a:r>
            <a:r>
              <a:rPr lang="fr-FR" b="1" spc="-148" dirty="0"/>
              <a:t> </a:t>
            </a:r>
            <a:r>
              <a:rPr lang="fr-FR" b="1" dirty="0"/>
              <a:t>par</a:t>
            </a:r>
            <a:r>
              <a:rPr lang="fr-FR" b="1" spc="-718" dirty="0"/>
              <a:t> </a:t>
            </a:r>
            <a:r>
              <a:rPr lang="fr-FR" b="1" dirty="0"/>
              <a:t>année</a:t>
            </a:r>
            <a:r>
              <a:rPr lang="fr-FR" dirty="0"/>
              <a:t>. Le tableau présente les compétences attendues pour chaque année.</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03C0E811-3BBC-864D-8A66-8769938FF98F}"/>
              </a:ext>
            </a:extLst>
          </p:cNvPr>
          <p:cNvSpPr txBox="1"/>
          <p:nvPr/>
        </p:nvSpPr>
        <p:spPr>
          <a:xfrm>
            <a:off x="314793" y="239843"/>
            <a:ext cx="11752289" cy="6001643"/>
          </a:xfrm>
          <a:prstGeom prst="rect">
            <a:avLst/>
          </a:prstGeom>
          <a:noFill/>
        </p:spPr>
        <p:txBody>
          <a:bodyPr wrap="square" rtlCol="0">
            <a:spAutoFit/>
          </a:bodyPr>
          <a:lstStyle/>
          <a:p>
            <a:pPr algn="ctr"/>
            <a:r>
              <a:rPr lang="fr-FR" sz="4800" dirty="0">
                <a:effectLst/>
                <a:latin typeface="Arial" panose="020B0604020202020204" pitchFamily="34" charset="0"/>
              </a:rPr>
              <a:t>Grands repères 1 et 2 : </a:t>
            </a:r>
          </a:p>
          <a:p>
            <a:pPr algn="ctr"/>
            <a:r>
              <a:rPr lang="fr-FR" sz="4800" dirty="0">
                <a:effectLst/>
                <a:latin typeface="Arial" panose="020B0604020202020204" pitchFamily="34" charset="0"/>
              </a:rPr>
              <a:t>Corps individuel et corps social</a:t>
            </a:r>
          </a:p>
          <a:p>
            <a:endParaRPr lang="fr-FR" dirty="0">
              <a:effectLst/>
              <a:latin typeface="Courier" panose="02070309020205020404" pitchFamily="49" charset="0"/>
            </a:endParaRPr>
          </a:p>
          <a:p>
            <a:pPr algn="just"/>
            <a:r>
              <a:rPr lang="fr-FR" dirty="0">
                <a:effectLst/>
                <a:latin typeface="+mj-lt"/>
              </a:rPr>
              <a:t>Grands Repères 1 est un cours entièrement en ligne, préparé par une quinzaine d'enseignants-chercheu</a:t>
            </a:r>
            <a:r>
              <a:rPr lang="fr-FR" dirty="0">
                <a:latin typeface="+mj-lt"/>
              </a:rPr>
              <a:t>r</a:t>
            </a:r>
            <a:r>
              <a:rPr lang="fr-FR" dirty="0">
                <a:effectLst/>
                <a:latin typeface="+mj-lt"/>
              </a:rPr>
              <a:t>s de l'université Paris Nanterre, à destination d'étudiants de L1 de nombreuses formations. C'est un cours </a:t>
            </a:r>
            <a:r>
              <a:rPr lang="fr-FR" b="1" dirty="0">
                <a:effectLst/>
                <a:latin typeface="+mj-lt"/>
              </a:rPr>
              <a:t>pluridisciplinaire</a:t>
            </a:r>
            <a:r>
              <a:rPr lang="fr-FR" dirty="0">
                <a:effectLst/>
                <a:latin typeface="+mj-lt"/>
              </a:rPr>
              <a:t> qui pour objet une notion, inhabituelle dans certaines formations. Il s'agira de s'emparer d’une notion pour montrer comment elle peut être abordée dans plusieurs disciplines : psychologie, neurosciences, droit et histoire du droit, philosophie, histoire de l'art, littérature... Les spécialistes des différentes disciplines exposeront leur démarche dans un langage qui ne nécessite pas d'être spécialiste de leur domaine, l'objectif étant d'ouvrir les étudiants à des discours qui sortent du cadre strict de leur formation. </a:t>
            </a:r>
          </a:p>
          <a:p>
            <a:pPr algn="just"/>
            <a:endParaRPr lang="fr-FR" dirty="0">
              <a:effectLst/>
              <a:latin typeface="+mj-lt"/>
            </a:endParaRPr>
          </a:p>
          <a:p>
            <a:pPr algn="just"/>
            <a:r>
              <a:rPr lang="fr-FR" sz="1800" dirty="0">
                <a:effectLst/>
                <a:latin typeface="+mj-lt"/>
              </a:rPr>
              <a:t>Le cours </a:t>
            </a:r>
            <a:r>
              <a:rPr lang="fr-FR" sz="1800" b="1" dirty="0">
                <a:effectLst/>
                <a:latin typeface="+mj-lt"/>
              </a:rPr>
              <a:t>«Grands Repères 1» porte sur le corps individuel </a:t>
            </a:r>
            <a:r>
              <a:rPr lang="fr-FR" sz="1800" dirty="0">
                <a:effectLst/>
                <a:latin typeface="+mj-lt"/>
              </a:rPr>
              <a:t>et est </a:t>
            </a:r>
            <a:r>
              <a:rPr lang="fr-FR" sz="1800" b="1" dirty="0">
                <a:effectLst/>
                <a:latin typeface="+mj-lt"/>
              </a:rPr>
              <a:t>dispensé en </a:t>
            </a:r>
            <a:r>
              <a:rPr lang="fr-FR" sz="1800" b="1" u="sng" dirty="0">
                <a:effectLst/>
                <a:latin typeface="+mj-lt"/>
              </a:rPr>
              <a:t>distanciel</a:t>
            </a:r>
            <a:r>
              <a:rPr lang="fr-FR" sz="1800" b="1" dirty="0">
                <a:effectLst/>
                <a:latin typeface="+mj-lt"/>
              </a:rPr>
              <a:t>, via la plateforme </a:t>
            </a:r>
            <a:r>
              <a:rPr lang="fr-FR" sz="1800" b="1" dirty="0" err="1">
                <a:effectLst/>
                <a:latin typeface="+mj-lt"/>
              </a:rPr>
              <a:t>Coursenligne</a:t>
            </a:r>
            <a:r>
              <a:rPr lang="fr-FR" sz="1800" b="1" dirty="0">
                <a:effectLst/>
                <a:latin typeface="+mj-lt"/>
              </a:rPr>
              <a:t> </a:t>
            </a:r>
            <a:r>
              <a:rPr lang="fr-FR" sz="1800" dirty="0">
                <a:effectLst/>
                <a:latin typeface="+mj-lt"/>
              </a:rPr>
              <a:t>au premier semestre.</a:t>
            </a:r>
          </a:p>
          <a:p>
            <a:pPr algn="just"/>
            <a:r>
              <a:rPr lang="fr-FR" dirty="0">
                <a:latin typeface="+mj-lt"/>
              </a:rPr>
              <a:t>Le cours «</a:t>
            </a:r>
            <a:r>
              <a:rPr lang="fr-FR" b="1" dirty="0">
                <a:latin typeface="+mj-lt"/>
              </a:rPr>
              <a:t> Grands Repères 2 » porte sur le corps social</a:t>
            </a:r>
            <a:r>
              <a:rPr lang="fr-FR" dirty="0">
                <a:latin typeface="+mj-lt"/>
              </a:rPr>
              <a:t> et est </a:t>
            </a:r>
            <a:r>
              <a:rPr lang="fr-FR" b="1" dirty="0">
                <a:latin typeface="+mj-lt"/>
              </a:rPr>
              <a:t>dispensé en </a:t>
            </a:r>
            <a:r>
              <a:rPr lang="fr-FR" b="1" u="sng" dirty="0">
                <a:latin typeface="+mj-lt"/>
              </a:rPr>
              <a:t>distanciel</a:t>
            </a:r>
            <a:r>
              <a:rPr lang="fr-FR" b="1" dirty="0">
                <a:latin typeface="+mj-lt"/>
              </a:rPr>
              <a:t>, via la plateforme </a:t>
            </a:r>
            <a:r>
              <a:rPr lang="fr-FR" b="1" dirty="0" err="1">
                <a:latin typeface="+mj-lt"/>
              </a:rPr>
              <a:t>Coursenligne</a:t>
            </a:r>
            <a:r>
              <a:rPr lang="fr-FR" b="1" dirty="0">
                <a:latin typeface="+mj-lt"/>
              </a:rPr>
              <a:t> </a:t>
            </a:r>
            <a:r>
              <a:rPr lang="fr-FR" dirty="0">
                <a:latin typeface="+mj-lt"/>
              </a:rPr>
              <a:t>au second semestre.</a:t>
            </a:r>
            <a:endParaRPr lang="fr-FR" sz="1800" dirty="0">
              <a:effectLst/>
              <a:latin typeface="+mj-lt"/>
            </a:endParaRPr>
          </a:p>
          <a:p>
            <a:pPr algn="just"/>
            <a:r>
              <a:rPr lang="fr-FR" sz="1800" dirty="0">
                <a:effectLst/>
                <a:latin typeface="+mj-lt"/>
              </a:rPr>
              <a:t>Ces deux enseignements équivalent à 24h CM chacun, et impliquent un </a:t>
            </a:r>
            <a:r>
              <a:rPr lang="fr-FR" sz="1800" b="1" dirty="0">
                <a:effectLst/>
                <a:latin typeface="+mj-lt"/>
              </a:rPr>
              <a:t>travail régulier en autonomie.</a:t>
            </a:r>
          </a:p>
          <a:p>
            <a:pPr algn="just"/>
            <a:endParaRPr lang="fr-FR" sz="1800" b="1" dirty="0">
              <a:effectLst/>
              <a:latin typeface="+mj-lt"/>
            </a:endParaRPr>
          </a:p>
          <a:p>
            <a:pPr algn="just"/>
            <a:r>
              <a:rPr lang="fr-FR" sz="1800" b="1" dirty="0">
                <a:effectLst/>
                <a:latin typeface="+mj-lt"/>
              </a:rPr>
              <a:t>Les examens de première et seconde session se déroulent en ligne.</a:t>
            </a:r>
          </a:p>
          <a:p>
            <a:endParaRPr lang="fr-FR" dirty="0">
              <a:latin typeface="+mj-lt"/>
            </a:endParaRPr>
          </a:p>
        </p:txBody>
      </p:sp>
    </p:spTree>
    <p:extLst>
      <p:ext uri="{BB962C8B-B14F-4D97-AF65-F5344CB8AC3E}">
        <p14:creationId xmlns:p14="http://schemas.microsoft.com/office/powerpoint/2010/main" val="231448600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794DA0D6-9A21-0D45-9EC7-1E1B3C31DB5C}"/>
              </a:ext>
            </a:extLst>
          </p:cNvPr>
          <p:cNvSpPr txBox="1"/>
          <p:nvPr/>
        </p:nvSpPr>
        <p:spPr>
          <a:xfrm>
            <a:off x="2212588" y="255994"/>
            <a:ext cx="7766824" cy="830997"/>
          </a:xfrm>
          <a:prstGeom prst="rect">
            <a:avLst/>
          </a:prstGeom>
          <a:noFill/>
        </p:spPr>
        <p:txBody>
          <a:bodyPr wrap="square">
            <a:spAutoFit/>
          </a:bodyPr>
          <a:lstStyle/>
          <a:p>
            <a:pPr algn="ctr"/>
            <a:r>
              <a:rPr lang="fr-FR" sz="4800" dirty="0">
                <a:effectLst/>
                <a:latin typeface="Arial" panose="020B0604020202020204" pitchFamily="34" charset="0"/>
              </a:rPr>
              <a:t>Transitions écologiques</a:t>
            </a:r>
            <a:endParaRPr lang="fr-FR" sz="4800" dirty="0"/>
          </a:p>
        </p:txBody>
      </p:sp>
      <p:sp>
        <p:nvSpPr>
          <p:cNvPr id="2" name="ZoneTexte 1">
            <a:extLst>
              <a:ext uri="{FF2B5EF4-FFF2-40B4-BE49-F238E27FC236}">
                <a16:creationId xmlns:a16="http://schemas.microsoft.com/office/drawing/2014/main" id="{6A31ECDF-3E84-2DC7-64FE-F7186E3B652C}"/>
              </a:ext>
            </a:extLst>
          </p:cNvPr>
          <p:cNvSpPr txBox="1"/>
          <p:nvPr/>
        </p:nvSpPr>
        <p:spPr>
          <a:xfrm>
            <a:off x="675861" y="1381539"/>
            <a:ext cx="11221278" cy="4247317"/>
          </a:xfrm>
          <a:prstGeom prst="rect">
            <a:avLst/>
          </a:prstGeom>
          <a:noFill/>
        </p:spPr>
        <p:txBody>
          <a:bodyPr wrap="square" rtlCol="0">
            <a:spAutoFit/>
          </a:bodyPr>
          <a:lstStyle/>
          <a:p>
            <a:pPr algn="just"/>
            <a:r>
              <a:rPr lang="fr-FR" dirty="0">
                <a:latin typeface="+mj-lt"/>
              </a:rPr>
              <a:t>« Transitions écologiques » est un cours pluridisciplinaire conçu pour permettre aux étudiantes et étudiants de L1 d’appréhender les spécificités de l’ère anthropocène (changement climatique, modifications de la biodiversité, nouveaux rapports entre sociétés et monde physique, etc.) et ses principaux facteurs explicatifs. </a:t>
            </a:r>
          </a:p>
          <a:p>
            <a:pPr algn="just"/>
            <a:r>
              <a:rPr lang="fr-FR" dirty="0">
                <a:latin typeface="+mj-lt"/>
              </a:rPr>
              <a:t>Il s’agit aussi, par l’apport des différentes disciplines représentées et leur dialogue, de donner à voir la manière dont les sociétés et les scientifiques abordent, comprennent, voire anticipent les modifications qui vont découler tant du changement climatique, de l’effondrement de la biodiversité, que de l’évolution des sociétés face à ces problématiques. Dans quelle mesure et suivant quelles modalités le changement global modifie-t-il les rapports des sociétés à l’habiter et aux modes de productions ? </a:t>
            </a:r>
          </a:p>
          <a:p>
            <a:endParaRPr lang="fr-FR" dirty="0">
              <a:latin typeface="+mj-lt"/>
            </a:endParaRPr>
          </a:p>
          <a:p>
            <a:pPr algn="just"/>
            <a:r>
              <a:rPr lang="fr-FR" sz="1800" dirty="0">
                <a:effectLst/>
                <a:latin typeface="+mj-lt"/>
              </a:rPr>
              <a:t>Le cours </a:t>
            </a:r>
            <a:r>
              <a:rPr lang="fr-FR" sz="1800" b="1" dirty="0">
                <a:effectLst/>
                <a:latin typeface="+mj-lt"/>
              </a:rPr>
              <a:t>« Transitions écologiques »</a:t>
            </a:r>
            <a:r>
              <a:rPr lang="fr-FR" sz="1800" dirty="0">
                <a:effectLst/>
                <a:latin typeface="+mj-lt"/>
              </a:rPr>
              <a:t> est </a:t>
            </a:r>
            <a:r>
              <a:rPr lang="fr-FR" sz="1800" b="1" dirty="0">
                <a:effectLst/>
                <a:latin typeface="+mj-lt"/>
              </a:rPr>
              <a:t>dispensé en </a:t>
            </a:r>
            <a:r>
              <a:rPr lang="fr-FR" sz="1800" b="1" u="sng" dirty="0">
                <a:effectLst/>
                <a:latin typeface="+mj-lt"/>
              </a:rPr>
              <a:t>distanciel</a:t>
            </a:r>
            <a:r>
              <a:rPr lang="fr-FR" sz="1800" b="1" dirty="0">
                <a:effectLst/>
                <a:latin typeface="+mj-lt"/>
              </a:rPr>
              <a:t>, via la plateforme </a:t>
            </a:r>
            <a:r>
              <a:rPr lang="fr-FR" sz="1800" b="1" dirty="0" err="1">
                <a:effectLst/>
                <a:latin typeface="+mj-lt"/>
              </a:rPr>
              <a:t>Coursenligne</a:t>
            </a:r>
            <a:r>
              <a:rPr lang="fr-FR" sz="1800" b="1" dirty="0">
                <a:effectLst/>
                <a:latin typeface="+mj-lt"/>
              </a:rPr>
              <a:t> </a:t>
            </a:r>
            <a:r>
              <a:rPr lang="fr-FR" sz="1800" dirty="0">
                <a:effectLst/>
                <a:latin typeface="+mj-lt"/>
              </a:rPr>
              <a:t>au second semestre.</a:t>
            </a:r>
          </a:p>
          <a:p>
            <a:pPr algn="just"/>
            <a:r>
              <a:rPr lang="fr-FR" dirty="0">
                <a:latin typeface="+mj-lt"/>
              </a:rPr>
              <a:t>.</a:t>
            </a:r>
            <a:endParaRPr lang="fr-FR" sz="1800" dirty="0">
              <a:effectLst/>
              <a:latin typeface="+mj-lt"/>
            </a:endParaRPr>
          </a:p>
          <a:p>
            <a:pPr algn="just"/>
            <a:r>
              <a:rPr lang="fr-FR" sz="1800" dirty="0">
                <a:effectLst/>
                <a:latin typeface="+mj-lt"/>
              </a:rPr>
              <a:t>Cet enseignement équivalent à 24h CM, et impliquent un </a:t>
            </a:r>
            <a:r>
              <a:rPr lang="fr-FR" sz="1800" b="1" dirty="0">
                <a:effectLst/>
                <a:latin typeface="+mj-lt"/>
              </a:rPr>
              <a:t>travail régulier en autonomie.</a:t>
            </a:r>
          </a:p>
          <a:p>
            <a:pPr algn="just"/>
            <a:endParaRPr lang="fr-FR" sz="1800" b="1" dirty="0">
              <a:effectLst/>
              <a:latin typeface="+mj-lt"/>
            </a:endParaRPr>
          </a:p>
          <a:p>
            <a:pPr algn="just"/>
            <a:r>
              <a:rPr lang="fr-FR" sz="1800" b="1" dirty="0">
                <a:effectLst/>
                <a:latin typeface="+mj-lt"/>
              </a:rPr>
              <a:t>Les examens de première et seconde session se déroulent </a:t>
            </a:r>
            <a:r>
              <a:rPr lang="fr-FR" sz="1800" b="1" u="sng" dirty="0">
                <a:effectLst/>
                <a:latin typeface="+mj-lt"/>
              </a:rPr>
              <a:t>en présentiel</a:t>
            </a:r>
            <a:r>
              <a:rPr lang="fr-FR" sz="1800" b="1" dirty="0">
                <a:effectLst/>
                <a:latin typeface="+mj-lt"/>
              </a:rPr>
              <a:t>.</a:t>
            </a:r>
          </a:p>
          <a:p>
            <a:endParaRPr lang="fr-FR" dirty="0">
              <a:latin typeface="+mj-lt"/>
            </a:endParaRPr>
          </a:p>
        </p:txBody>
      </p:sp>
    </p:spTree>
    <p:extLst>
      <p:ext uri="{BB962C8B-B14F-4D97-AF65-F5344CB8AC3E}">
        <p14:creationId xmlns:p14="http://schemas.microsoft.com/office/powerpoint/2010/main" val="24981567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7414F151-A6A1-BA40-A165-B45DAEBB9DB0}"/>
              </a:ext>
            </a:extLst>
          </p:cNvPr>
          <p:cNvSpPr txBox="1"/>
          <p:nvPr/>
        </p:nvSpPr>
        <p:spPr>
          <a:xfrm>
            <a:off x="209862" y="0"/>
            <a:ext cx="11982137" cy="8309967"/>
          </a:xfrm>
          <a:prstGeom prst="rect">
            <a:avLst/>
          </a:prstGeom>
          <a:noFill/>
        </p:spPr>
        <p:txBody>
          <a:bodyPr wrap="square" rtlCol="0">
            <a:spAutoFit/>
          </a:bodyPr>
          <a:lstStyle/>
          <a:p>
            <a:pPr algn="ctr"/>
            <a:endParaRPr lang="fr-FR" dirty="0">
              <a:effectLst/>
              <a:latin typeface="Arial" panose="020B0604020202020204" pitchFamily="34" charset="0"/>
            </a:endParaRPr>
          </a:p>
          <a:p>
            <a:pPr algn="ctr"/>
            <a:r>
              <a:rPr lang="fr-FR" sz="4800" dirty="0">
                <a:effectLst/>
                <a:latin typeface="Arial" panose="020B0604020202020204" pitchFamily="34" charset="0"/>
              </a:rPr>
              <a:t>Maîtrise du Français Ecrit</a:t>
            </a:r>
          </a:p>
          <a:p>
            <a:endParaRPr lang="fr-FR" dirty="0">
              <a:effectLst/>
              <a:latin typeface="Courier" panose="02070309020205020404" pitchFamily="49" charset="0"/>
            </a:endParaRPr>
          </a:p>
          <a:p>
            <a:r>
              <a:rPr lang="fr-FR" sz="2000" dirty="0">
                <a:effectLst/>
                <a:latin typeface="+mj-lt"/>
              </a:rPr>
              <a:t>Cet enseignement transversal de semestre 1 est constitué d'une série de modules en ligne proposés chaque semaine, qui sont constitués d'exercices et de fiches synthétiques et portent sur le vocabulaire, la construction des phrases complexes et la structuration des textes. Il s'agit de consolider un certain nombre de compétences rédactionnelles fondamentales, qui sont transversales à l'ensemble des disciplines de la première année d'étude, et qui doivent être acquises pour aborder dans de bonnes conditions la rédaction des différents genres de textes qui sont attendus à l'université.</a:t>
            </a:r>
          </a:p>
          <a:p>
            <a:pPr marL="342900" indent="-342900">
              <a:buFontTx/>
              <a:buChar char="-"/>
            </a:pPr>
            <a:endParaRPr lang="fr-FR" sz="2000" dirty="0">
              <a:latin typeface="+mj-lt"/>
            </a:endParaRPr>
          </a:p>
          <a:p>
            <a:r>
              <a:rPr lang="fr-FR" sz="2000" dirty="0">
                <a:effectLst/>
                <a:latin typeface="+mj-lt"/>
              </a:rPr>
              <a:t>Le cours « Maîtrise du Français Ecrit » est dispensé </a:t>
            </a:r>
            <a:r>
              <a:rPr lang="fr-FR" sz="2000" b="1" dirty="0">
                <a:effectLst/>
                <a:latin typeface="+mj-lt"/>
              </a:rPr>
              <a:t>en </a:t>
            </a:r>
            <a:r>
              <a:rPr lang="fr-FR" sz="2000" b="1" u="sng" dirty="0">
                <a:effectLst/>
                <a:latin typeface="+mj-lt"/>
              </a:rPr>
              <a:t>distanciel</a:t>
            </a:r>
            <a:r>
              <a:rPr lang="fr-FR" sz="2000" b="1" dirty="0">
                <a:effectLst/>
                <a:latin typeface="+mj-lt"/>
              </a:rPr>
              <a:t>, </a:t>
            </a:r>
            <a:r>
              <a:rPr lang="fr-FR" sz="2000" dirty="0">
                <a:effectLst/>
                <a:latin typeface="+mj-lt"/>
              </a:rPr>
              <a:t>via la plateforme </a:t>
            </a:r>
            <a:r>
              <a:rPr lang="fr-FR" sz="2000" dirty="0" err="1">
                <a:effectLst/>
                <a:latin typeface="+mj-lt"/>
              </a:rPr>
              <a:t>Coursenligne</a:t>
            </a:r>
            <a:r>
              <a:rPr lang="fr-FR" sz="2000" dirty="0">
                <a:effectLst/>
                <a:latin typeface="+mj-lt"/>
              </a:rPr>
              <a:t>. </a:t>
            </a:r>
          </a:p>
          <a:p>
            <a:endParaRPr lang="fr-FR" sz="2000" dirty="0">
              <a:effectLst/>
              <a:latin typeface="+mj-lt"/>
            </a:endParaRPr>
          </a:p>
          <a:p>
            <a:r>
              <a:rPr lang="fr-FR" sz="2000" dirty="0">
                <a:effectLst/>
                <a:latin typeface="+mj-lt"/>
              </a:rPr>
              <a:t>Il équivaut à 18h CM, et implique un </a:t>
            </a:r>
            <a:r>
              <a:rPr lang="fr-FR" sz="2000" b="1" dirty="0">
                <a:effectLst/>
                <a:latin typeface="+mj-lt"/>
              </a:rPr>
              <a:t>travail régulier tout au long du semestre, en autonomie</a:t>
            </a:r>
            <a:r>
              <a:rPr lang="fr-FR" sz="2000" dirty="0">
                <a:effectLst/>
                <a:latin typeface="+mj-lt"/>
              </a:rPr>
              <a:t>.</a:t>
            </a:r>
          </a:p>
          <a:p>
            <a:endParaRPr lang="fr-FR" sz="2000" dirty="0">
              <a:effectLst/>
              <a:latin typeface="+mj-lt"/>
            </a:endParaRPr>
          </a:p>
          <a:p>
            <a:r>
              <a:rPr lang="fr-FR" sz="2000" dirty="0">
                <a:effectLst/>
                <a:latin typeface="+mj-lt"/>
              </a:rPr>
              <a:t>Les </a:t>
            </a:r>
            <a:r>
              <a:rPr lang="fr-FR" sz="2000" b="1" dirty="0">
                <a:effectLst/>
                <a:latin typeface="+mj-lt"/>
              </a:rPr>
              <a:t>examens de première et seconde session se déroulent en ligne.</a:t>
            </a:r>
          </a:p>
          <a:p>
            <a:endParaRPr lang="fr-FR" sz="2000" dirty="0">
              <a:effectLst/>
              <a:latin typeface="+mj-lt"/>
            </a:endParaRPr>
          </a:p>
          <a:p>
            <a:r>
              <a:rPr lang="fr-FR" sz="2000" dirty="0">
                <a:latin typeface="+mj-lt"/>
              </a:rPr>
              <a:t>A noter : Paris Nanterre propose, de manière facultative, la passation d’une certification, </a:t>
            </a:r>
            <a:r>
              <a:rPr lang="fr-FR" sz="2000" dirty="0" err="1">
                <a:latin typeface="+mj-lt"/>
              </a:rPr>
              <a:t>Ecri</a:t>
            </a:r>
            <a:r>
              <a:rPr lang="fr-FR" sz="2000" dirty="0">
                <a:latin typeface="+mj-lt"/>
              </a:rPr>
              <a:t>+, rendant compte du niveau de français écrit de chacun. </a:t>
            </a:r>
            <a:endParaRPr lang="fr-FR" sz="2000" dirty="0">
              <a:effectLst/>
              <a:latin typeface="+mj-lt"/>
            </a:endParaRPr>
          </a:p>
          <a:p>
            <a:endParaRPr lang="fr-FR" sz="2000" dirty="0">
              <a:latin typeface="+mj-lt"/>
            </a:endParaRPr>
          </a:p>
          <a:p>
            <a:endParaRPr lang="fr-FR" sz="2000" dirty="0">
              <a:effectLst/>
              <a:latin typeface="+mj-lt"/>
            </a:endParaRPr>
          </a:p>
          <a:p>
            <a:endParaRPr lang="fr-FR" sz="2000" dirty="0">
              <a:effectLst/>
              <a:latin typeface="+mj-lt"/>
            </a:endParaRPr>
          </a:p>
          <a:p>
            <a:endParaRPr lang="fr-FR" dirty="0">
              <a:effectLst/>
              <a:latin typeface="Courier" panose="02070309020205020404" pitchFamily="49" charset="0"/>
            </a:endParaRPr>
          </a:p>
          <a:p>
            <a:endParaRPr lang="fr-FR" dirty="0">
              <a:effectLst/>
              <a:latin typeface="Courier" panose="02070309020205020404" pitchFamily="49" charset="0"/>
            </a:endParaRPr>
          </a:p>
          <a:p>
            <a:endParaRPr lang="fr-FR" dirty="0">
              <a:effectLst/>
              <a:latin typeface="Courier" panose="02070309020205020404" pitchFamily="49" charset="0"/>
            </a:endParaRPr>
          </a:p>
          <a:p>
            <a:endParaRPr lang="fr-FR" dirty="0">
              <a:effectLst/>
              <a:latin typeface="Arial" panose="020B0604020202020204" pitchFamily="34" charset="0"/>
            </a:endParaRPr>
          </a:p>
          <a:p>
            <a:endParaRPr lang="fr-FR" dirty="0"/>
          </a:p>
        </p:txBody>
      </p:sp>
    </p:spTree>
    <p:extLst>
      <p:ext uri="{BB962C8B-B14F-4D97-AF65-F5344CB8AC3E}">
        <p14:creationId xmlns:p14="http://schemas.microsoft.com/office/powerpoint/2010/main" val="95902724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A5040C75-C15D-7F4A-AB40-81D55B97D2BD}"/>
              </a:ext>
            </a:extLst>
          </p:cNvPr>
          <p:cNvSpPr txBox="1"/>
          <p:nvPr/>
        </p:nvSpPr>
        <p:spPr>
          <a:xfrm>
            <a:off x="599607" y="104932"/>
            <a:ext cx="11197652" cy="4985980"/>
          </a:xfrm>
          <a:prstGeom prst="rect">
            <a:avLst/>
          </a:prstGeom>
          <a:noFill/>
        </p:spPr>
        <p:txBody>
          <a:bodyPr wrap="square" rtlCol="0">
            <a:spAutoFit/>
          </a:bodyPr>
          <a:lstStyle/>
          <a:p>
            <a:pPr algn="ctr"/>
            <a:r>
              <a:rPr lang="fr-FR" sz="4800" dirty="0">
                <a:effectLst/>
                <a:latin typeface="Arial" panose="020B0604020202020204" pitchFamily="34" charset="0"/>
              </a:rPr>
              <a:t>Méthodologie du travail universitaire</a:t>
            </a:r>
          </a:p>
          <a:p>
            <a:endParaRPr lang="fr-FR" dirty="0">
              <a:latin typeface="Arial" panose="020B0604020202020204" pitchFamily="34" charset="0"/>
            </a:endParaRPr>
          </a:p>
          <a:p>
            <a:r>
              <a:rPr lang="fr-FR" dirty="0">
                <a:effectLst/>
                <a:latin typeface="+mj-lt"/>
              </a:rPr>
              <a:t>Le module de Méthodologie du travail universitaire (MTU) est dispensé en semestre 1 à la fois sous forme médiatisée et en présentiel (</a:t>
            </a:r>
            <a:r>
              <a:rPr lang="fr-FR" b="1" dirty="0">
                <a:effectLst/>
                <a:latin typeface="+mj-lt"/>
              </a:rPr>
              <a:t>6h en présentiel, 6h en distanciel</a:t>
            </a:r>
            <a:r>
              <a:rPr lang="fr-FR" dirty="0">
                <a:effectLst/>
                <a:latin typeface="+mj-lt"/>
              </a:rPr>
              <a:t>)</a:t>
            </a:r>
          </a:p>
          <a:p>
            <a:endParaRPr lang="fr-FR" dirty="0">
              <a:effectLst/>
              <a:latin typeface="+mj-lt"/>
            </a:endParaRPr>
          </a:p>
          <a:p>
            <a:r>
              <a:rPr lang="fr-FR" dirty="0">
                <a:effectLst/>
                <a:latin typeface="+mj-lt"/>
              </a:rPr>
              <a:t>La partie médiatisée cherche à donner aux étudiants les bases de la méthodologie du travail universitaire, communes à toutes les formations, en vue d’améliorer leur réussite à l’université : planifier le travail universitaire en l’adaptant aux contraintes, définir des objectifs à court et à moyen termes, s’approprier des outils de planification, favoriser l’auto-évaluation, développer l’esprit de coopération entre étudiants.</a:t>
            </a:r>
          </a:p>
          <a:p>
            <a:r>
              <a:rPr lang="fr-FR" dirty="0">
                <a:effectLst/>
                <a:latin typeface="+mj-lt"/>
              </a:rPr>
              <a:t> </a:t>
            </a:r>
          </a:p>
          <a:p>
            <a:r>
              <a:rPr lang="fr-FR" dirty="0">
                <a:effectLst/>
                <a:latin typeface="+mj-lt"/>
              </a:rPr>
              <a:t>La partie présentielle se concentre sur la consolidation des prérequis et des compétences disciplinaires propres à la licence préparée. Elle peut être pensée notamment en articulation avec le Service Commun de documentation. </a:t>
            </a:r>
          </a:p>
          <a:p>
            <a:endParaRPr lang="fr-FR" dirty="0">
              <a:latin typeface="+mj-lt"/>
            </a:endParaRPr>
          </a:p>
          <a:p>
            <a:r>
              <a:rPr lang="fr-FR" b="1" dirty="0">
                <a:effectLst/>
                <a:latin typeface="+mj-lt"/>
              </a:rPr>
              <a:t>L’évaluation est effectuée dans le cadre de l’enseignement présentiel.</a:t>
            </a:r>
          </a:p>
          <a:p>
            <a:r>
              <a:rPr lang="fr-FR" dirty="0">
                <a:effectLst/>
                <a:latin typeface="Arial" panose="020B0604020202020204" pitchFamily="34" charset="0"/>
              </a:rPr>
              <a:t> </a:t>
            </a:r>
          </a:p>
          <a:p>
            <a:endParaRPr lang="fr-FR" dirty="0"/>
          </a:p>
        </p:txBody>
      </p:sp>
    </p:spTree>
    <p:extLst>
      <p:ext uri="{BB962C8B-B14F-4D97-AF65-F5344CB8AC3E}">
        <p14:creationId xmlns:p14="http://schemas.microsoft.com/office/powerpoint/2010/main" val="27784036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135FBD-2005-4DF3-80E9-93D9B60C465B}"/>
              </a:ext>
            </a:extLst>
          </p:cNvPr>
          <p:cNvSpPr>
            <a:spLocks noGrp="1"/>
          </p:cNvSpPr>
          <p:nvPr>
            <p:ph type="title"/>
          </p:nvPr>
        </p:nvSpPr>
        <p:spPr>
          <a:xfrm>
            <a:off x="1097280" y="286603"/>
            <a:ext cx="10058400" cy="1450757"/>
          </a:xfrm>
        </p:spPr>
        <p:txBody>
          <a:bodyPr/>
          <a:lstStyle/>
          <a:p>
            <a:r>
              <a:rPr lang="fr-FR" dirty="0"/>
              <a:t>Votre composante : l’UFR Sciences Sociales et Administration (SSA)</a:t>
            </a:r>
          </a:p>
        </p:txBody>
      </p:sp>
      <p:sp>
        <p:nvSpPr>
          <p:cNvPr id="3" name="Espace réservé du contenu 2">
            <a:extLst>
              <a:ext uri="{FF2B5EF4-FFF2-40B4-BE49-F238E27FC236}">
                <a16:creationId xmlns:a16="http://schemas.microsoft.com/office/drawing/2014/main" id="{39909175-B709-4FD3-A757-3B9C60FFD928}"/>
              </a:ext>
            </a:extLst>
          </p:cNvPr>
          <p:cNvSpPr>
            <a:spLocks noGrp="1"/>
          </p:cNvSpPr>
          <p:nvPr>
            <p:ph idx="1"/>
          </p:nvPr>
        </p:nvSpPr>
        <p:spPr>
          <a:xfrm>
            <a:off x="1097280" y="1845733"/>
            <a:ext cx="10058400" cy="4446059"/>
          </a:xfrm>
        </p:spPr>
        <p:txBody>
          <a:bodyPr>
            <a:normAutofit/>
          </a:bodyPr>
          <a:lstStyle/>
          <a:p>
            <a:r>
              <a:rPr lang="fr-FR" dirty="0"/>
              <a:t>Une </a:t>
            </a:r>
            <a:r>
              <a:rPr lang="fr-FR" b="1" dirty="0"/>
              <a:t>Unité de Formation et de Recherche</a:t>
            </a:r>
            <a:r>
              <a:rPr lang="fr-FR" dirty="0"/>
              <a:t> (UFR) est une composante de l’Université Paris Nanterre, qui en compte dix, organisées par grands champs disciplinaires</a:t>
            </a:r>
          </a:p>
          <a:p>
            <a:r>
              <a:rPr lang="fr-FR" dirty="0"/>
              <a:t>Une UFR héberge :</a:t>
            </a:r>
          </a:p>
          <a:p>
            <a:pPr lvl="1"/>
            <a:r>
              <a:rPr lang="fr-FR" dirty="0"/>
              <a:t>Des lieux d’enseignements et des bureaux d’enseignants</a:t>
            </a:r>
          </a:p>
          <a:p>
            <a:pPr lvl="1"/>
            <a:r>
              <a:rPr lang="fr-FR" dirty="0"/>
              <a:t>Des laboratoires de recherche</a:t>
            </a:r>
          </a:p>
          <a:p>
            <a:pPr lvl="1"/>
            <a:r>
              <a:rPr lang="fr-FR" dirty="0"/>
              <a:t>Des services administratifs</a:t>
            </a:r>
          </a:p>
          <a:p>
            <a:r>
              <a:rPr lang="fr-FR" dirty="0"/>
              <a:t>Votre composante est gérée par :</a:t>
            </a:r>
          </a:p>
          <a:p>
            <a:pPr lvl="1"/>
            <a:r>
              <a:rPr lang="fr-FR" dirty="0"/>
              <a:t>Le conseil de l’UFR, qui se réunit chaque mois et où siègent des représentants élus des étudiants</a:t>
            </a:r>
          </a:p>
          <a:p>
            <a:pPr lvl="1"/>
            <a:r>
              <a:rPr lang="fr-FR" dirty="0"/>
              <a:t>L’équipe de direction de l’UFR : un directeur (M. Franck COLLARD), son adjointe (Mme Anne-Laure JOURDHEUIL), une responsable administrative (Mme Agnès DIAB) et ses </a:t>
            </a:r>
            <a:r>
              <a:rPr lang="fr-FR" dirty="0" err="1"/>
              <a:t>adjoint·e·s</a:t>
            </a:r>
            <a:r>
              <a:rPr lang="fr-FR" dirty="0"/>
              <a:t> dont Kevin YEDE, RS</a:t>
            </a:r>
          </a:p>
          <a:p>
            <a:pPr lvl="1"/>
            <a:r>
              <a:rPr lang="fr-FR" dirty="0"/>
              <a:t>L’équipe administrative, notamment les secrétariats pédagogiques</a:t>
            </a:r>
          </a:p>
          <a:p>
            <a:pPr lvl="1"/>
            <a:r>
              <a:rPr lang="fr-FR" dirty="0"/>
              <a:t>Les enseignants-chercheurs et enseignants de chaque département de l’UFR</a:t>
            </a:r>
          </a:p>
          <a:p>
            <a:endParaRPr lang="fr-FR" dirty="0"/>
          </a:p>
        </p:txBody>
      </p:sp>
      <p:pic>
        <p:nvPicPr>
          <p:cNvPr id="4" name="Image 3">
            <a:extLst>
              <a:ext uri="{FF2B5EF4-FFF2-40B4-BE49-F238E27FC236}">
                <a16:creationId xmlns:a16="http://schemas.microsoft.com/office/drawing/2014/main" id="{B406B3A9-9566-471E-B89B-C0857AB49765}"/>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964362" y="5663143"/>
            <a:ext cx="2066925" cy="628650"/>
          </a:xfrm>
          <a:prstGeom prst="rect">
            <a:avLst/>
          </a:prstGeom>
          <a:noFill/>
          <a:ln>
            <a:noFill/>
          </a:ln>
        </p:spPr>
      </p:pic>
    </p:spTree>
    <p:extLst>
      <p:ext uri="{BB962C8B-B14F-4D97-AF65-F5344CB8AC3E}">
        <p14:creationId xmlns:p14="http://schemas.microsoft.com/office/powerpoint/2010/main" val="4883062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135FBD-2005-4DF3-80E9-93D9B60C465B}"/>
              </a:ext>
            </a:extLst>
          </p:cNvPr>
          <p:cNvSpPr>
            <a:spLocks noGrp="1"/>
          </p:cNvSpPr>
          <p:nvPr>
            <p:ph type="title"/>
          </p:nvPr>
        </p:nvSpPr>
        <p:spPr>
          <a:xfrm>
            <a:off x="1097280" y="286603"/>
            <a:ext cx="10058400" cy="1450757"/>
          </a:xfrm>
        </p:spPr>
        <p:txBody>
          <a:bodyPr/>
          <a:lstStyle/>
          <a:p>
            <a:r>
              <a:rPr lang="fr-FR" dirty="0"/>
              <a:t>Votre composante : l’UFR Sciences Sociales et Administration (SSA)</a:t>
            </a:r>
          </a:p>
        </p:txBody>
      </p:sp>
      <p:sp>
        <p:nvSpPr>
          <p:cNvPr id="3" name="Espace réservé du contenu 2">
            <a:extLst>
              <a:ext uri="{FF2B5EF4-FFF2-40B4-BE49-F238E27FC236}">
                <a16:creationId xmlns:a16="http://schemas.microsoft.com/office/drawing/2014/main" id="{39909175-B709-4FD3-A757-3B9C60FFD928}"/>
              </a:ext>
            </a:extLst>
          </p:cNvPr>
          <p:cNvSpPr>
            <a:spLocks noGrp="1"/>
          </p:cNvSpPr>
          <p:nvPr>
            <p:ph idx="1"/>
          </p:nvPr>
        </p:nvSpPr>
        <p:spPr>
          <a:xfrm>
            <a:off x="1097280" y="1845733"/>
            <a:ext cx="10058400" cy="4446059"/>
          </a:xfrm>
        </p:spPr>
        <p:txBody>
          <a:bodyPr>
            <a:normAutofit/>
          </a:bodyPr>
          <a:lstStyle/>
          <a:p>
            <a:r>
              <a:rPr lang="fr-FR" dirty="0"/>
              <a:t>L’UFR SSA a un </a:t>
            </a:r>
            <a:r>
              <a:rPr lang="fr-FR" b="1" dirty="0"/>
              <a:t>site Internet</a:t>
            </a:r>
            <a:r>
              <a:rPr lang="fr-FR" dirty="0"/>
              <a:t> : </a:t>
            </a:r>
            <a:r>
              <a:rPr lang="fr-FR" dirty="0">
                <a:hlinkClick r:id="rId2"/>
              </a:rPr>
              <a:t>https://ufr-ssa.parisnanterre.fr/</a:t>
            </a:r>
            <a:endParaRPr lang="fr-FR" dirty="0"/>
          </a:p>
          <a:p>
            <a:r>
              <a:rPr lang="fr-FR" dirty="0"/>
              <a:t>Vous y trouverez :</a:t>
            </a:r>
          </a:p>
          <a:p>
            <a:pPr lvl="1"/>
            <a:r>
              <a:rPr lang="fr-FR" dirty="0"/>
              <a:t>Les </a:t>
            </a:r>
            <a:r>
              <a:rPr lang="fr-FR" b="1" dirty="0"/>
              <a:t>dates et modalités des réunions de pré-rentrée</a:t>
            </a:r>
            <a:r>
              <a:rPr lang="fr-FR" dirty="0"/>
              <a:t> de votre formation et les informations liées à la pré-rentrée et à la rentrée pour votre formation</a:t>
            </a:r>
          </a:p>
          <a:p>
            <a:pPr lvl="1"/>
            <a:r>
              <a:rPr lang="fr-FR" dirty="0"/>
              <a:t>Le lien vers le</a:t>
            </a:r>
            <a:r>
              <a:rPr lang="fr-FR" b="1" dirty="0"/>
              <a:t> livret pédagogique </a:t>
            </a:r>
            <a:r>
              <a:rPr lang="fr-FR" dirty="0"/>
              <a:t>de votre formation</a:t>
            </a:r>
          </a:p>
          <a:p>
            <a:pPr lvl="1"/>
            <a:r>
              <a:rPr lang="fr-FR" dirty="0"/>
              <a:t>Les informations relatives aux </a:t>
            </a:r>
            <a:r>
              <a:rPr lang="fr-FR" b="1" dirty="0"/>
              <a:t>inscriptions pédagogiques</a:t>
            </a:r>
          </a:p>
          <a:p>
            <a:pPr lvl="1"/>
            <a:r>
              <a:rPr lang="fr-FR" dirty="0"/>
              <a:t>Les informations relatives aux </a:t>
            </a:r>
            <a:r>
              <a:rPr lang="fr-FR" b="1" dirty="0"/>
              <a:t>examens</a:t>
            </a:r>
            <a:r>
              <a:rPr lang="fr-FR" dirty="0"/>
              <a:t> et aux </a:t>
            </a:r>
            <a:r>
              <a:rPr lang="fr-FR" b="1" dirty="0"/>
              <a:t>résultats</a:t>
            </a:r>
          </a:p>
          <a:p>
            <a:pPr lvl="1"/>
            <a:r>
              <a:rPr lang="fr-FR" dirty="0"/>
              <a:t>Les </a:t>
            </a:r>
            <a:r>
              <a:rPr lang="fr-FR" b="1" dirty="0"/>
              <a:t>noms et coordonnées du secrétariat pédagogique</a:t>
            </a:r>
            <a:r>
              <a:rPr lang="fr-FR" dirty="0"/>
              <a:t> de votre formation</a:t>
            </a:r>
          </a:p>
          <a:p>
            <a:pPr lvl="1"/>
            <a:r>
              <a:rPr lang="fr-FR" dirty="0"/>
              <a:t>Le lien vers le site Internet de votre département ou de votre formation</a:t>
            </a:r>
          </a:p>
        </p:txBody>
      </p:sp>
      <p:pic>
        <p:nvPicPr>
          <p:cNvPr id="4" name="Image 3">
            <a:extLst>
              <a:ext uri="{FF2B5EF4-FFF2-40B4-BE49-F238E27FC236}">
                <a16:creationId xmlns:a16="http://schemas.microsoft.com/office/drawing/2014/main" id="{B406B3A9-9566-471E-B89B-C0857AB49765}"/>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964362" y="5663143"/>
            <a:ext cx="2066925" cy="628650"/>
          </a:xfrm>
          <a:prstGeom prst="rect">
            <a:avLst/>
          </a:prstGeom>
          <a:noFill/>
          <a:ln>
            <a:noFill/>
          </a:ln>
        </p:spPr>
      </p:pic>
    </p:spTree>
    <p:extLst>
      <p:ext uri="{BB962C8B-B14F-4D97-AF65-F5344CB8AC3E}">
        <p14:creationId xmlns:p14="http://schemas.microsoft.com/office/powerpoint/2010/main" val="14411831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135FBD-2005-4DF3-80E9-93D9B60C465B}"/>
              </a:ext>
            </a:extLst>
          </p:cNvPr>
          <p:cNvSpPr>
            <a:spLocks noGrp="1"/>
          </p:cNvSpPr>
          <p:nvPr>
            <p:ph type="title"/>
          </p:nvPr>
        </p:nvSpPr>
        <p:spPr>
          <a:xfrm>
            <a:off x="1097280" y="286603"/>
            <a:ext cx="10058400" cy="1450757"/>
          </a:xfrm>
        </p:spPr>
        <p:txBody>
          <a:bodyPr/>
          <a:lstStyle/>
          <a:p>
            <a:r>
              <a:rPr lang="fr-FR" dirty="0"/>
              <a:t>Votre composante : l’UFR Sciences Sociales et Administration (SSA)</a:t>
            </a:r>
          </a:p>
        </p:txBody>
      </p:sp>
      <p:sp>
        <p:nvSpPr>
          <p:cNvPr id="3" name="Espace réservé du contenu 2">
            <a:extLst>
              <a:ext uri="{FF2B5EF4-FFF2-40B4-BE49-F238E27FC236}">
                <a16:creationId xmlns:a16="http://schemas.microsoft.com/office/drawing/2014/main" id="{39909175-B709-4FD3-A757-3B9C60FFD928}"/>
              </a:ext>
            </a:extLst>
          </p:cNvPr>
          <p:cNvSpPr>
            <a:spLocks noGrp="1"/>
          </p:cNvSpPr>
          <p:nvPr>
            <p:ph idx="1"/>
          </p:nvPr>
        </p:nvSpPr>
        <p:spPr>
          <a:xfrm>
            <a:off x="1097280" y="1845733"/>
            <a:ext cx="10058400" cy="4446059"/>
          </a:xfrm>
        </p:spPr>
        <p:txBody>
          <a:bodyPr>
            <a:normAutofit/>
          </a:bodyPr>
          <a:lstStyle/>
          <a:p>
            <a:r>
              <a:rPr lang="fr-FR" sz="2400" dirty="0"/>
              <a:t>L’UFR SSA regroupe 6 départements qui organisent la mise en œuvre de votre formation :</a:t>
            </a:r>
          </a:p>
          <a:p>
            <a:pPr lvl="1"/>
            <a:r>
              <a:rPr lang="fr-FR" sz="2400" dirty="0"/>
              <a:t>Administration Economique et Sociale (AES)</a:t>
            </a:r>
          </a:p>
          <a:p>
            <a:pPr lvl="1"/>
            <a:r>
              <a:rPr lang="fr-FR" sz="2400" dirty="0"/>
              <a:t>Anthropologie</a:t>
            </a:r>
          </a:p>
          <a:p>
            <a:pPr lvl="1"/>
            <a:r>
              <a:rPr lang="fr-FR" sz="2400" dirty="0"/>
              <a:t>Géographie et Aménagement</a:t>
            </a:r>
          </a:p>
          <a:p>
            <a:pPr lvl="1"/>
            <a:r>
              <a:rPr lang="fr-FR" sz="2400" dirty="0"/>
              <a:t>Histoire</a:t>
            </a:r>
          </a:p>
          <a:p>
            <a:pPr lvl="1"/>
            <a:r>
              <a:rPr lang="fr-FR" sz="2400" dirty="0"/>
              <a:t>Histoire de l'Art et Archéologie</a:t>
            </a:r>
          </a:p>
          <a:p>
            <a:pPr lvl="1"/>
            <a:r>
              <a:rPr lang="fr-FR" sz="2400" dirty="0"/>
              <a:t>Sociologie</a:t>
            </a:r>
          </a:p>
          <a:p>
            <a:r>
              <a:rPr lang="fr-FR" sz="2400" dirty="0"/>
              <a:t>Ces 6 départements sont en charge totale ou partielle de 7 licences générales et 6 double-licences, ainsi que de plusieurs licences professionnelles (à partir de la L3) et masters</a:t>
            </a:r>
          </a:p>
        </p:txBody>
      </p:sp>
      <p:pic>
        <p:nvPicPr>
          <p:cNvPr id="4" name="Image 3">
            <a:extLst>
              <a:ext uri="{FF2B5EF4-FFF2-40B4-BE49-F238E27FC236}">
                <a16:creationId xmlns:a16="http://schemas.microsoft.com/office/drawing/2014/main" id="{B406B3A9-9566-471E-B89B-C0857AB49765}"/>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64362" y="5663143"/>
            <a:ext cx="2066925" cy="628650"/>
          </a:xfrm>
          <a:prstGeom prst="rect">
            <a:avLst/>
          </a:prstGeom>
          <a:noFill/>
          <a:ln>
            <a:noFill/>
          </a:ln>
        </p:spPr>
      </p:pic>
    </p:spTree>
    <p:extLst>
      <p:ext uri="{BB962C8B-B14F-4D97-AF65-F5344CB8AC3E}">
        <p14:creationId xmlns:p14="http://schemas.microsoft.com/office/powerpoint/2010/main" val="33388702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1BA58D3-838C-4454-80A6-D00C55773A36}"/>
              </a:ext>
            </a:extLst>
          </p:cNvPr>
          <p:cNvSpPr>
            <a:spLocks noGrp="1"/>
          </p:cNvSpPr>
          <p:nvPr>
            <p:ph type="title"/>
          </p:nvPr>
        </p:nvSpPr>
        <p:spPr/>
        <p:txBody>
          <a:bodyPr/>
          <a:lstStyle/>
          <a:p>
            <a:r>
              <a:rPr lang="fr-FR" dirty="0"/>
              <a:t>Les formations de l’UFR SSA</a:t>
            </a:r>
          </a:p>
        </p:txBody>
      </p:sp>
      <p:graphicFrame>
        <p:nvGraphicFramePr>
          <p:cNvPr id="6" name="Tableau 6">
            <a:extLst>
              <a:ext uri="{FF2B5EF4-FFF2-40B4-BE49-F238E27FC236}">
                <a16:creationId xmlns:a16="http://schemas.microsoft.com/office/drawing/2014/main" id="{C9AB128F-FA17-4C50-91BD-4D69721B81DC}"/>
              </a:ext>
            </a:extLst>
          </p:cNvPr>
          <p:cNvGraphicFramePr>
            <a:graphicFrameLocks noGrp="1"/>
          </p:cNvGraphicFramePr>
          <p:nvPr>
            <p:ph idx="1"/>
            <p:extLst>
              <p:ext uri="{D42A27DB-BD31-4B8C-83A1-F6EECF244321}">
                <p14:modId xmlns:p14="http://schemas.microsoft.com/office/powerpoint/2010/main" val="558879022"/>
              </p:ext>
            </p:extLst>
          </p:nvPr>
        </p:nvGraphicFramePr>
        <p:xfrm>
          <a:off x="520117" y="1963025"/>
          <a:ext cx="11291582" cy="4236440"/>
        </p:xfrm>
        <a:graphic>
          <a:graphicData uri="http://schemas.openxmlformats.org/drawingml/2006/table">
            <a:tbl>
              <a:tblPr firstRow="1" bandRow="1">
                <a:tableStyleId>{17292A2E-F333-43FB-9621-5CBBE7FDCDCB}</a:tableStyleId>
              </a:tblPr>
              <a:tblGrid>
                <a:gridCol w="5645791">
                  <a:extLst>
                    <a:ext uri="{9D8B030D-6E8A-4147-A177-3AD203B41FA5}">
                      <a16:colId xmlns:a16="http://schemas.microsoft.com/office/drawing/2014/main" val="2801592709"/>
                    </a:ext>
                  </a:extLst>
                </a:gridCol>
                <a:gridCol w="5645791">
                  <a:extLst>
                    <a:ext uri="{9D8B030D-6E8A-4147-A177-3AD203B41FA5}">
                      <a16:colId xmlns:a16="http://schemas.microsoft.com/office/drawing/2014/main" val="3732771710"/>
                    </a:ext>
                  </a:extLst>
                </a:gridCol>
              </a:tblGrid>
              <a:tr h="720517">
                <a:tc>
                  <a:txBody>
                    <a:bodyPr/>
                    <a:lstStyle/>
                    <a:p>
                      <a:r>
                        <a:rPr lang="fr-FR" dirty="0"/>
                        <a:t>Licences générales</a:t>
                      </a:r>
                    </a:p>
                  </a:txBody>
                  <a:tcPr/>
                </a:tc>
                <a:tc>
                  <a:txBody>
                    <a:bodyPr/>
                    <a:lstStyle/>
                    <a:p>
                      <a:r>
                        <a:rPr lang="fr-FR" dirty="0"/>
                        <a:t>Doubles-licences</a:t>
                      </a:r>
                    </a:p>
                  </a:txBody>
                  <a:tcPr/>
                </a:tc>
                <a:extLst>
                  <a:ext uri="{0D108BD9-81ED-4DB2-BD59-A6C34878D82A}">
                    <a16:rowId xmlns:a16="http://schemas.microsoft.com/office/drawing/2014/main" val="3033798834"/>
                  </a:ext>
                </a:extLst>
              </a:tr>
              <a:tr h="3515923">
                <a:tc>
                  <a:txBody>
                    <a:bodyPr/>
                    <a:lstStyle/>
                    <a:p>
                      <a:pPr>
                        <a:spcAft>
                          <a:spcPts val="600"/>
                        </a:spcAft>
                      </a:pPr>
                      <a:r>
                        <a:rPr lang="fr-FR" dirty="0"/>
                        <a:t>Administration économique et sociale (AES)</a:t>
                      </a:r>
                    </a:p>
                    <a:p>
                      <a:pPr>
                        <a:spcAft>
                          <a:spcPts val="600"/>
                        </a:spcAft>
                      </a:pPr>
                      <a:r>
                        <a:rPr lang="fr-FR" dirty="0"/>
                        <a:t>Géographie et aménagement</a:t>
                      </a:r>
                    </a:p>
                    <a:p>
                      <a:pPr>
                        <a:spcAft>
                          <a:spcPts val="600"/>
                        </a:spcAft>
                      </a:pPr>
                      <a:r>
                        <a:rPr lang="fr-FR" dirty="0"/>
                        <a:t>Histoire</a:t>
                      </a:r>
                    </a:p>
                    <a:p>
                      <a:pPr marL="0" indent="0">
                        <a:spcAft>
                          <a:spcPts val="600"/>
                        </a:spcAft>
                        <a:buFontTx/>
                        <a:buNone/>
                      </a:pPr>
                      <a:r>
                        <a:rPr lang="fr-FR" dirty="0"/>
                        <a:t>Histoire de l’art et archéologie (HAA)</a:t>
                      </a:r>
                    </a:p>
                    <a:p>
                      <a:pPr marL="0" indent="0">
                        <a:spcAft>
                          <a:spcPts val="600"/>
                        </a:spcAft>
                        <a:buFontTx/>
                        <a:buNone/>
                      </a:pPr>
                      <a:r>
                        <a:rPr lang="fr-FR" dirty="0"/>
                        <a:t>Sciences de l’Homme, anthropologie et ethnologie (SHAE)</a:t>
                      </a:r>
                    </a:p>
                    <a:p>
                      <a:pPr>
                        <a:spcAft>
                          <a:spcPts val="600"/>
                        </a:spcAft>
                      </a:pPr>
                      <a:r>
                        <a:rPr lang="fr-FR" dirty="0"/>
                        <a:t>Sciences sociales (sur plusieurs départements)</a:t>
                      </a:r>
                    </a:p>
                    <a:p>
                      <a:pPr>
                        <a:spcAft>
                          <a:spcPts val="600"/>
                        </a:spcAft>
                      </a:pPr>
                      <a:r>
                        <a:rPr lang="fr-FR" dirty="0"/>
                        <a:t>Sociologie</a:t>
                      </a:r>
                    </a:p>
                  </a:txBody>
                  <a:tcPr/>
                </a:tc>
                <a:tc>
                  <a:txBody>
                    <a:bodyPr/>
                    <a:lstStyle/>
                    <a:p>
                      <a:pPr>
                        <a:spcAft>
                          <a:spcPts val="600"/>
                        </a:spcAft>
                      </a:pPr>
                      <a:r>
                        <a:rPr lang="fr-FR" dirty="0"/>
                        <a:t>Histoire-Géographie et aménagement</a:t>
                      </a:r>
                    </a:p>
                    <a:p>
                      <a:pPr>
                        <a:spcAft>
                          <a:spcPts val="600"/>
                        </a:spcAft>
                      </a:pPr>
                      <a:r>
                        <a:rPr lang="fr-FR" dirty="0"/>
                        <a:t>Histoire-Histoire de l’art et archéologie</a:t>
                      </a:r>
                    </a:p>
                    <a:p>
                      <a:pPr marL="0" marR="0" lvl="0" indent="0" algn="l" defTabSz="914400" rtl="0" eaLnBrk="1" fontAlgn="auto" latinLnBrk="0" hangingPunct="1">
                        <a:lnSpc>
                          <a:spcPct val="100000"/>
                        </a:lnSpc>
                        <a:spcBef>
                          <a:spcPts val="0"/>
                        </a:spcBef>
                        <a:spcAft>
                          <a:spcPts val="600"/>
                        </a:spcAft>
                        <a:buClrTx/>
                        <a:buSzTx/>
                        <a:buFontTx/>
                        <a:buNone/>
                        <a:tabLst/>
                        <a:defRPr/>
                      </a:pPr>
                      <a:r>
                        <a:rPr lang="fr-FR" dirty="0"/>
                        <a:t>Histoire-Droit (avec l’UFR DSP)</a:t>
                      </a:r>
                    </a:p>
                    <a:p>
                      <a:pPr marL="0" marR="0" lvl="0" indent="0" algn="l" defTabSz="914400" rtl="0" eaLnBrk="1" fontAlgn="auto" latinLnBrk="0" hangingPunct="1">
                        <a:lnSpc>
                          <a:spcPct val="100000"/>
                        </a:lnSpc>
                        <a:spcBef>
                          <a:spcPts val="0"/>
                        </a:spcBef>
                        <a:spcAft>
                          <a:spcPts val="600"/>
                        </a:spcAft>
                        <a:buClrTx/>
                        <a:buSzTx/>
                        <a:buFontTx/>
                        <a:buNone/>
                        <a:tabLst/>
                        <a:defRPr/>
                      </a:pPr>
                      <a:r>
                        <a:rPr lang="fr-FR" dirty="0"/>
                        <a:t>Histoire-LLCER Anglais (avec l’UFR LCE)</a:t>
                      </a:r>
                    </a:p>
                    <a:p>
                      <a:pPr marL="0" marR="0" lvl="0" indent="0" algn="l" defTabSz="914400" rtl="0" eaLnBrk="1" fontAlgn="auto" latinLnBrk="0" hangingPunct="1">
                        <a:lnSpc>
                          <a:spcPct val="100000"/>
                        </a:lnSpc>
                        <a:spcBef>
                          <a:spcPts val="0"/>
                        </a:spcBef>
                        <a:spcAft>
                          <a:spcPts val="600"/>
                        </a:spcAft>
                        <a:buClrTx/>
                        <a:buSzTx/>
                        <a:buFontTx/>
                        <a:buNone/>
                        <a:tabLst/>
                        <a:defRPr/>
                      </a:pPr>
                      <a:endParaRPr lang="fr-FR" dirty="0"/>
                    </a:p>
                    <a:p>
                      <a:pPr marL="0" marR="0" lvl="0" indent="0" algn="l" defTabSz="914400" rtl="0" eaLnBrk="1" fontAlgn="auto" latinLnBrk="0" hangingPunct="1">
                        <a:lnSpc>
                          <a:spcPct val="100000"/>
                        </a:lnSpc>
                        <a:spcBef>
                          <a:spcPts val="0"/>
                        </a:spcBef>
                        <a:spcAft>
                          <a:spcPts val="600"/>
                        </a:spcAft>
                        <a:buClrTx/>
                        <a:buSzTx/>
                        <a:buFontTx/>
                        <a:buNone/>
                        <a:tabLst/>
                        <a:defRPr/>
                      </a:pPr>
                      <a:r>
                        <a:rPr lang="fr-FR" dirty="0"/>
                        <a:t>Histoire de l’art et archéologie-Droit (avec l’UFR DSP)</a:t>
                      </a:r>
                    </a:p>
                    <a:p>
                      <a:pPr>
                        <a:spcAft>
                          <a:spcPts val="600"/>
                        </a:spcAft>
                      </a:pPr>
                      <a:r>
                        <a:rPr lang="fr-FR" dirty="0"/>
                        <a:t>Histoire de l’art et archéologie-SHAE</a:t>
                      </a:r>
                    </a:p>
                  </a:txBody>
                  <a:tcPr/>
                </a:tc>
                <a:extLst>
                  <a:ext uri="{0D108BD9-81ED-4DB2-BD59-A6C34878D82A}">
                    <a16:rowId xmlns:a16="http://schemas.microsoft.com/office/drawing/2014/main" val="3388361629"/>
                  </a:ext>
                </a:extLst>
              </a:tr>
            </a:tbl>
          </a:graphicData>
        </a:graphic>
      </p:graphicFrame>
    </p:spTree>
    <p:extLst>
      <p:ext uri="{BB962C8B-B14F-4D97-AF65-F5344CB8AC3E}">
        <p14:creationId xmlns:p14="http://schemas.microsoft.com/office/powerpoint/2010/main" val="38749712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135FBD-2005-4DF3-80E9-93D9B60C465B}"/>
              </a:ext>
            </a:extLst>
          </p:cNvPr>
          <p:cNvSpPr>
            <a:spLocks noGrp="1"/>
          </p:cNvSpPr>
          <p:nvPr>
            <p:ph type="title"/>
          </p:nvPr>
        </p:nvSpPr>
        <p:spPr>
          <a:xfrm>
            <a:off x="1097280" y="286603"/>
            <a:ext cx="10058400" cy="1450757"/>
          </a:xfrm>
        </p:spPr>
        <p:txBody>
          <a:bodyPr/>
          <a:lstStyle/>
          <a:p>
            <a:r>
              <a:rPr lang="fr-FR" dirty="0"/>
              <a:t>Votre composante : l’UFR Sciences Sociales et Administration (SSA)</a:t>
            </a:r>
          </a:p>
        </p:txBody>
      </p:sp>
      <p:sp>
        <p:nvSpPr>
          <p:cNvPr id="3" name="Espace réservé du contenu 2">
            <a:extLst>
              <a:ext uri="{FF2B5EF4-FFF2-40B4-BE49-F238E27FC236}">
                <a16:creationId xmlns:a16="http://schemas.microsoft.com/office/drawing/2014/main" id="{39909175-B709-4FD3-A757-3B9C60FFD928}"/>
              </a:ext>
            </a:extLst>
          </p:cNvPr>
          <p:cNvSpPr>
            <a:spLocks noGrp="1"/>
          </p:cNvSpPr>
          <p:nvPr>
            <p:ph idx="1"/>
          </p:nvPr>
        </p:nvSpPr>
        <p:spPr>
          <a:xfrm>
            <a:off x="1097280" y="1845733"/>
            <a:ext cx="10058400" cy="4446059"/>
          </a:xfrm>
        </p:spPr>
        <p:txBody>
          <a:bodyPr>
            <a:normAutofit/>
          </a:bodyPr>
          <a:lstStyle/>
          <a:p>
            <a:endParaRPr lang="fr-FR" dirty="0"/>
          </a:p>
          <a:p>
            <a:r>
              <a:rPr lang="fr-FR" sz="2400" dirty="0"/>
              <a:t>Au total, l’UFR SSA regroupe :</a:t>
            </a:r>
          </a:p>
          <a:p>
            <a:endParaRPr lang="fr-FR" sz="2400" dirty="0"/>
          </a:p>
          <a:p>
            <a:pPr lvl="1"/>
            <a:r>
              <a:rPr lang="fr-FR" sz="2400" dirty="0"/>
              <a:t>Autour de 150 enseignants-chercheurs et enseignants titulaires</a:t>
            </a:r>
          </a:p>
          <a:p>
            <a:pPr lvl="1"/>
            <a:r>
              <a:rPr lang="fr-FR" sz="2400" dirty="0"/>
              <a:t>Plusieurs dizaines d’enseignants contractuels et d’intervenants extérieurs</a:t>
            </a:r>
          </a:p>
          <a:p>
            <a:pPr lvl="1"/>
            <a:r>
              <a:rPr lang="fr-FR" sz="2400" dirty="0"/>
              <a:t>Plus d’une trentaine de personnels administratifs</a:t>
            </a:r>
          </a:p>
          <a:p>
            <a:pPr lvl="1"/>
            <a:r>
              <a:rPr lang="fr-FR" sz="2400" dirty="0"/>
              <a:t>Environ 4 800 étudiants inscrits en licence, licence professionnelle et master, en présentiel, et, pour certaines formations, à distance</a:t>
            </a:r>
          </a:p>
          <a:p>
            <a:pPr lvl="1"/>
            <a:r>
              <a:rPr lang="fr-FR" sz="2400" dirty="0"/>
              <a:t>Autour de 1400 néo-étudiants de L1</a:t>
            </a:r>
          </a:p>
        </p:txBody>
      </p:sp>
      <p:pic>
        <p:nvPicPr>
          <p:cNvPr id="4" name="Image 3">
            <a:extLst>
              <a:ext uri="{FF2B5EF4-FFF2-40B4-BE49-F238E27FC236}">
                <a16:creationId xmlns:a16="http://schemas.microsoft.com/office/drawing/2014/main" id="{B406B3A9-9566-471E-B89B-C0857AB49765}"/>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64362" y="5663143"/>
            <a:ext cx="2066925" cy="628650"/>
          </a:xfrm>
          <a:prstGeom prst="rect">
            <a:avLst/>
          </a:prstGeom>
          <a:noFill/>
          <a:ln>
            <a:noFill/>
          </a:ln>
        </p:spPr>
      </p:pic>
    </p:spTree>
    <p:extLst>
      <p:ext uri="{BB962C8B-B14F-4D97-AF65-F5344CB8AC3E}">
        <p14:creationId xmlns:p14="http://schemas.microsoft.com/office/powerpoint/2010/main" val="11714336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135FBD-2005-4DF3-80E9-93D9B60C465B}"/>
              </a:ext>
            </a:extLst>
          </p:cNvPr>
          <p:cNvSpPr>
            <a:spLocks noGrp="1"/>
          </p:cNvSpPr>
          <p:nvPr>
            <p:ph type="title"/>
          </p:nvPr>
        </p:nvSpPr>
        <p:spPr>
          <a:xfrm>
            <a:off x="1097280" y="286603"/>
            <a:ext cx="10058400" cy="1450757"/>
          </a:xfrm>
        </p:spPr>
        <p:txBody>
          <a:bodyPr/>
          <a:lstStyle/>
          <a:p>
            <a:r>
              <a:rPr lang="fr-FR" dirty="0"/>
              <a:t>Les locaux de l’UFR SSA</a:t>
            </a:r>
          </a:p>
        </p:txBody>
      </p:sp>
      <p:sp>
        <p:nvSpPr>
          <p:cNvPr id="3" name="Espace réservé du contenu 2">
            <a:extLst>
              <a:ext uri="{FF2B5EF4-FFF2-40B4-BE49-F238E27FC236}">
                <a16:creationId xmlns:a16="http://schemas.microsoft.com/office/drawing/2014/main" id="{39909175-B709-4FD3-A757-3B9C60FFD928}"/>
              </a:ext>
            </a:extLst>
          </p:cNvPr>
          <p:cNvSpPr>
            <a:spLocks noGrp="1"/>
          </p:cNvSpPr>
          <p:nvPr>
            <p:ph idx="1"/>
          </p:nvPr>
        </p:nvSpPr>
        <p:spPr>
          <a:xfrm>
            <a:off x="1097280" y="1845733"/>
            <a:ext cx="10058400" cy="4446059"/>
          </a:xfrm>
        </p:spPr>
        <p:txBody>
          <a:bodyPr>
            <a:normAutofit fontScale="85000" lnSpcReduction="10000"/>
          </a:bodyPr>
          <a:lstStyle/>
          <a:p>
            <a:r>
              <a:rPr lang="fr-FR" sz="3200" dirty="0"/>
              <a:t>L’UFR SSA dispose de différents locaux pour assurer ses activités :</a:t>
            </a:r>
          </a:p>
          <a:p>
            <a:endParaRPr lang="fr-FR" sz="3200" dirty="0"/>
          </a:p>
          <a:p>
            <a:pPr lvl="1"/>
            <a:r>
              <a:rPr lang="fr-FR" sz="2800" dirty="0"/>
              <a:t>Des </a:t>
            </a:r>
            <a:r>
              <a:rPr lang="fr-FR" sz="2800" b="1" dirty="0"/>
              <a:t>amphithéâtres</a:t>
            </a:r>
            <a:r>
              <a:rPr lang="fr-FR" sz="2800" dirty="0"/>
              <a:t> et des </a:t>
            </a:r>
            <a:r>
              <a:rPr lang="fr-FR" sz="2800" b="1" dirty="0"/>
              <a:t>salles de cours</a:t>
            </a:r>
            <a:r>
              <a:rPr lang="fr-FR" sz="2800" dirty="0"/>
              <a:t>, répartis principalement entre les bâtiments Lefebvre (D), Rouch (DD), </a:t>
            </a:r>
            <a:r>
              <a:rPr lang="fr-FR" sz="2800" dirty="0" err="1"/>
              <a:t>Ramnoux</a:t>
            </a:r>
            <a:r>
              <a:rPr lang="fr-FR" sz="2800" dirty="0"/>
              <a:t> (E) et Ephémère 2 (N)</a:t>
            </a:r>
          </a:p>
          <a:p>
            <a:pPr lvl="1"/>
            <a:r>
              <a:rPr lang="fr-FR" sz="2800" dirty="0"/>
              <a:t>Des </a:t>
            </a:r>
            <a:r>
              <a:rPr lang="fr-FR" sz="2800" b="1" dirty="0"/>
              <a:t>bureaux pour les enseignants-chercheurs et enseignants</a:t>
            </a:r>
            <a:r>
              <a:rPr lang="fr-FR" sz="2800" dirty="0"/>
              <a:t>, y compris les bureaux des directions de département, répartis entre les 4 étages du bâtiment Lefebvre, le 1</a:t>
            </a:r>
            <a:r>
              <a:rPr lang="fr-FR" sz="2800" baseline="30000" dirty="0"/>
              <a:t>e</a:t>
            </a:r>
            <a:r>
              <a:rPr lang="fr-FR" sz="2800" dirty="0"/>
              <a:t> étage du bâtiment </a:t>
            </a:r>
            <a:r>
              <a:rPr lang="fr-FR" sz="2800" dirty="0" err="1"/>
              <a:t>Ramnoux</a:t>
            </a:r>
            <a:r>
              <a:rPr lang="fr-FR" sz="2800" dirty="0"/>
              <a:t>, le 3</a:t>
            </a:r>
            <a:r>
              <a:rPr lang="fr-FR" sz="2800" baseline="30000" dirty="0"/>
              <a:t>e</a:t>
            </a:r>
            <a:r>
              <a:rPr lang="fr-FR" sz="2800" dirty="0"/>
              <a:t> du bâtiment Rouch et les 2</a:t>
            </a:r>
            <a:r>
              <a:rPr lang="fr-FR" sz="2800" baseline="30000" dirty="0"/>
              <a:t>e</a:t>
            </a:r>
            <a:r>
              <a:rPr lang="fr-FR" sz="2800" dirty="0"/>
              <a:t> et 4</a:t>
            </a:r>
            <a:r>
              <a:rPr lang="fr-FR" sz="2800" baseline="30000" dirty="0"/>
              <a:t>e</a:t>
            </a:r>
            <a:r>
              <a:rPr lang="fr-FR" sz="2800" dirty="0"/>
              <a:t> étages du bâtiment Max Weber</a:t>
            </a:r>
          </a:p>
          <a:p>
            <a:pPr lvl="1"/>
            <a:r>
              <a:rPr lang="fr-FR" sz="2800" dirty="0"/>
              <a:t>Des </a:t>
            </a:r>
            <a:r>
              <a:rPr lang="fr-FR" sz="2800" b="1" dirty="0"/>
              <a:t>bureaux pour le personnel administratif</a:t>
            </a:r>
            <a:r>
              <a:rPr lang="fr-FR" sz="2800" dirty="0"/>
              <a:t>, tous localisés au deuxième étage du bâtiment Lefebvre où se trouve aussi la direction de l’UFR</a:t>
            </a:r>
          </a:p>
          <a:p>
            <a:pPr lvl="1"/>
            <a:r>
              <a:rPr lang="fr-FR" sz="2800" b="1" dirty="0"/>
              <a:t>Cinq</a:t>
            </a:r>
            <a:r>
              <a:rPr lang="fr-FR" sz="2800" dirty="0"/>
              <a:t> </a:t>
            </a:r>
            <a:r>
              <a:rPr lang="fr-FR" sz="2800" b="1" dirty="0"/>
              <a:t>bibliothèques d’UFR</a:t>
            </a:r>
            <a:r>
              <a:rPr lang="fr-FR" sz="2800" dirty="0"/>
              <a:t>, localisées dans les bâtiments Lefebvre, Rouch et </a:t>
            </a:r>
            <a:r>
              <a:rPr lang="fr-FR" sz="2800" dirty="0" err="1"/>
              <a:t>Ramnoux</a:t>
            </a:r>
            <a:r>
              <a:rPr lang="fr-FR" sz="2800" dirty="0"/>
              <a:t>, et correspondant aux disciplines enseignées dans l’UFR</a:t>
            </a:r>
          </a:p>
        </p:txBody>
      </p:sp>
      <p:pic>
        <p:nvPicPr>
          <p:cNvPr id="4" name="Image 3">
            <a:extLst>
              <a:ext uri="{FF2B5EF4-FFF2-40B4-BE49-F238E27FC236}">
                <a16:creationId xmlns:a16="http://schemas.microsoft.com/office/drawing/2014/main" id="{B406B3A9-9566-471E-B89B-C0857AB49765}"/>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64362" y="5663143"/>
            <a:ext cx="2066925" cy="628650"/>
          </a:xfrm>
          <a:prstGeom prst="rect">
            <a:avLst/>
          </a:prstGeom>
          <a:noFill/>
          <a:ln>
            <a:noFill/>
          </a:ln>
        </p:spPr>
      </p:pic>
    </p:spTree>
    <p:extLst>
      <p:ext uri="{BB962C8B-B14F-4D97-AF65-F5344CB8AC3E}">
        <p14:creationId xmlns:p14="http://schemas.microsoft.com/office/powerpoint/2010/main" val="3131081255"/>
      </p:ext>
    </p:extLst>
  </p:cSld>
  <p:clrMapOvr>
    <a:masterClrMapping/>
  </p:clrMapOvr>
</p:sld>
</file>

<file path=ppt/theme/theme1.xml><?xml version="1.0" encoding="utf-8"?>
<a:theme xmlns:a="http://schemas.openxmlformats.org/drawingml/2006/main" name="Rétrospective">
  <a:themeElements>
    <a:clrScheme name="Personnalisé 2">
      <a:dk1>
        <a:sysClr val="windowText" lastClr="000000"/>
      </a:dk1>
      <a:lt1>
        <a:sysClr val="window" lastClr="FFFFFF"/>
      </a:lt1>
      <a:dk2>
        <a:srgbClr val="373545"/>
      </a:dk2>
      <a:lt2>
        <a:srgbClr val="CEDBE6"/>
      </a:lt2>
      <a:accent1>
        <a:srgbClr val="595959"/>
      </a:accent1>
      <a:accent2>
        <a:srgbClr val="4A9B82"/>
      </a:accent2>
      <a:accent3>
        <a:srgbClr val="75BDA7"/>
      </a:accent3>
      <a:accent4>
        <a:srgbClr val="7A8C8E"/>
      </a:accent4>
      <a:accent5>
        <a:srgbClr val="84ACB6"/>
      </a:accent5>
      <a:accent6>
        <a:srgbClr val="2683C6"/>
      </a:accent6>
      <a:hlink>
        <a:srgbClr val="316757"/>
      </a:hlink>
      <a:folHlink>
        <a:srgbClr val="9F6715"/>
      </a:folHlink>
    </a:clrScheme>
    <a:fontScheme name="Rétrospectiv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étrospective">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TM02900769[[fn=Rétrospective]]</Template>
  <TotalTime>1620</TotalTime>
  <Words>4266</Words>
  <Application>Microsoft Office PowerPoint</Application>
  <PresentationFormat>Grand écran</PresentationFormat>
  <Paragraphs>260</Paragraphs>
  <Slides>34</Slides>
  <Notes>3</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34</vt:i4>
      </vt:variant>
    </vt:vector>
  </HeadingPairs>
  <TitlesOfParts>
    <vt:vector size="43" baseType="lpstr">
      <vt:lpstr>Arial</vt:lpstr>
      <vt:lpstr>Calibri</vt:lpstr>
      <vt:lpstr>Calibri Light</vt:lpstr>
      <vt:lpstr>Courier</vt:lpstr>
      <vt:lpstr>Courier New</vt:lpstr>
      <vt:lpstr>Helvetica</vt:lpstr>
      <vt:lpstr>Menlo-Regular</vt:lpstr>
      <vt:lpstr>Times New Roman</vt:lpstr>
      <vt:lpstr>Rétrospective</vt:lpstr>
      <vt:lpstr>Réunion d’accueil L1 mardi 9 septembre 2025</vt:lpstr>
      <vt:lpstr>Bienvenue</vt:lpstr>
      <vt:lpstr>         Déroulement des interventions   13h35 Associations; 13h40 UFR; 13h50 AES; 14h Géo Aménagement;  14h10 Histoire; 14h20 Histoire de l’art et archéologie;  14h30 Sciences de l’homme, anthropologie et ethnologie;  14h40 Sciences sociales ;  14h50 Sociologie        </vt:lpstr>
      <vt:lpstr>Votre composante : l’UFR Sciences Sociales et Administration (SSA)</vt:lpstr>
      <vt:lpstr>Votre composante : l’UFR Sciences Sociales et Administration (SSA)</vt:lpstr>
      <vt:lpstr>Votre composante : l’UFR Sciences Sociales et Administration (SSA)</vt:lpstr>
      <vt:lpstr>Les formations de l’UFR SSA</vt:lpstr>
      <vt:lpstr>Votre composante : l’UFR Sciences Sociales et Administration (SSA)</vt:lpstr>
      <vt:lpstr>Les locaux de l’UFR SSA</vt:lpstr>
      <vt:lpstr>Présentation PowerPoint</vt:lpstr>
      <vt:lpstr>Présentation PowerPoint</vt:lpstr>
      <vt:lpstr>Présentation PowerPoint</vt:lpstr>
      <vt:lpstr>Présentation PowerPoint</vt:lpstr>
      <vt:lpstr>L’organisation des formations de l’UFR</vt:lpstr>
      <vt:lpstr>Le livret pédagogique</vt:lpstr>
      <vt:lpstr>La maquette de votre formation</vt:lpstr>
      <vt:lpstr>Les modalités de contrôle des connaissances et des compétences (M3C) et les examens</vt:lpstr>
      <vt:lpstr>Les modalités de contrôle des connaissances et des compétences (M3C) et les examens</vt:lpstr>
      <vt:lpstr>L’inscription pédagogique</vt:lpstr>
      <vt:lpstr>Les gestionnaires pédagogiques</vt:lpstr>
      <vt:lpstr>Votre directeur d’études L1</vt:lpstr>
      <vt:lpstr>Les réunions de pré-rentrée</vt:lpstr>
      <vt:lpstr>Les réunions de pré-rentrée DL</vt:lpstr>
      <vt:lpstr>Les formalités à réaliser avant la rentrée</vt:lpstr>
      <vt:lpstr>Les formalités à réaliser avant la rentrée</vt:lpstr>
      <vt:lpstr>Les autres services dont vous bénéficiez en tant qu’étudiants de Nanterre</vt:lpstr>
      <vt:lpstr>Les autres services dont vous bénéficiez en tant qu’étudiants de Nanterre</vt:lpstr>
      <vt:lpstr>Présentation PowerPoint</vt:lpstr>
      <vt:lpstr>Présentation PowerPoint</vt:lpstr>
      <vt:lpstr>L’enseignement de l’anglais en licence à l’UFR SSA s’organise autour d’une progression année par année. Le tableau présente les compétences attendues pour chaque année.</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Journée d’accueil L1</dc:title>
  <dc:creator>Lionel Rischmann</dc:creator>
  <cp:lastModifiedBy>Del franco Celine</cp:lastModifiedBy>
  <cp:revision>67</cp:revision>
  <dcterms:created xsi:type="dcterms:W3CDTF">2019-09-02T13:52:35Z</dcterms:created>
  <dcterms:modified xsi:type="dcterms:W3CDTF">2025-09-10T06:53:01Z</dcterms:modified>
</cp:coreProperties>
</file>