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  <p:sldMasterId id="2147483659" r:id="rId2"/>
  </p:sldMasterIdLst>
  <p:notesMasterIdLst>
    <p:notesMasterId r:id="rId9"/>
  </p:notesMasterIdLst>
  <p:sldIdLst>
    <p:sldId id="257" r:id="rId3"/>
    <p:sldId id="258" r:id="rId4"/>
    <p:sldId id="261" r:id="rId5"/>
    <p:sldId id="264" r:id="rId6"/>
    <p:sldId id="266" r:id="rId7"/>
    <p:sldId id="265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1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55E59E19-FDED-7C25-3620-044F9B53E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0BED4B3F-FAAC-2B10-7B3A-BFC524E7DF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>
            <a:extLst>
              <a:ext uri="{FF2B5EF4-FFF2-40B4-BE49-F238E27FC236}">
                <a16:creationId xmlns:a16="http://schemas.microsoft.com/office/drawing/2014/main" id="{F545F1ED-D983-1B4F-7491-01057A05D7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7109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A0AC2540-215C-ABD7-C0DF-913BF8C5D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9A48C819-5A9B-7A0C-8DDD-901F438E4A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>
            <a:extLst>
              <a:ext uri="{FF2B5EF4-FFF2-40B4-BE49-F238E27FC236}">
                <a16:creationId xmlns:a16="http://schemas.microsoft.com/office/drawing/2014/main" id="{55F847D8-3B33-3CAB-9D6A-7B82F02560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40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image">
  <p:cSld name="Txt imag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7" name="Google Shape;47;p6"/>
          <p:cNvCxnSpPr/>
          <p:nvPr/>
        </p:nvCxnSpPr>
        <p:spPr>
          <a:xfrm>
            <a:off x="5240487" y="1511999"/>
            <a:ext cx="6951513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58" name="Google Shape;58;p8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2 col 2">
  <p:cSld name="Txt 2 col 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5181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5181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2"/>
          </p:nvPr>
        </p:nvSpPr>
        <p:spPr>
          <a:xfrm>
            <a:off x="6215063" y="0"/>
            <a:ext cx="5138737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3"/>
          </p:nvPr>
        </p:nvSpPr>
        <p:spPr>
          <a:xfrm>
            <a:off x="6215063" y="1511300"/>
            <a:ext cx="5138737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9"/>
          <p:cNvCxnSpPr/>
          <p:nvPr/>
        </p:nvCxnSpPr>
        <p:spPr>
          <a:xfrm>
            <a:off x="838200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9"/>
          <p:cNvCxnSpPr/>
          <p:nvPr/>
        </p:nvCxnSpPr>
        <p:spPr>
          <a:xfrm>
            <a:off x="6215063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1 col" type="obj">
  <p:cSld name="Txt 1 co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2" name="Google Shape;22;p3"/>
          <p:cNvCxnSpPr/>
          <p:nvPr/>
        </p:nvCxnSpPr>
        <p:spPr>
          <a:xfrm>
            <a:off x="838200" y="1511999"/>
            <a:ext cx="11353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0210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85" name="Google Shape;85;p12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6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 dirty="0"/>
              <a:t>Licence de géographie et aménagement</a:t>
            </a: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fr-FR" dirty="0"/>
              <a:t>Département de géographie et aménagement / UFR SSA</a:t>
            </a:r>
            <a:endParaRPr dirty="0"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Le département de géographie et aménagement</a:t>
            </a:r>
            <a:endParaRPr dirty="0"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/>
          </a:bodyPr>
          <a:lstStyle/>
          <a:p>
            <a:pPr marL="0" lvl="0" indent="0">
              <a:spcBef>
                <a:spcPts val="0"/>
              </a:spcBef>
            </a:pPr>
            <a:r>
              <a:rPr lang="fr-FR" sz="2600" dirty="0">
                <a:solidFill>
                  <a:schemeClr val="tx1"/>
                </a:solidFill>
              </a:rPr>
              <a:t>33 enseignantes-chercheuses et enseignants-chercheurs</a:t>
            </a:r>
          </a:p>
          <a:p>
            <a:pPr marL="0" lvl="0" indent="0">
              <a:spcBef>
                <a:spcPts val="0"/>
              </a:spcBef>
            </a:pPr>
            <a:endParaRPr lang="fr-FR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</a:pPr>
            <a:r>
              <a:rPr lang="fr-FR" dirty="0"/>
              <a:t>Deux équipes de recherche</a:t>
            </a:r>
          </a:p>
          <a:p>
            <a:pPr marL="0" lvl="1" indent="0"/>
            <a:r>
              <a:rPr lang="fr-FR" dirty="0"/>
              <a:t>Laboratoire architecture, ville, urbanisme, environnement (CNRS, Universités Paris Nanterre et Paris 8, écoles nationales supérieures d’architecture de Paris-La-Villette et Paris-Val-de-Seine)</a:t>
            </a:r>
          </a:p>
          <a:p>
            <a:pPr marL="0" lvl="1" indent="0"/>
            <a:r>
              <a:rPr lang="fr-FR" dirty="0"/>
              <a:t>Laboratoire dynamiques sociales et recomposition des espaces (CNRS, Universités Paris Nanterre, Paris 1, Paris-Cité, Paris 8 et Campus Condorcet)</a:t>
            </a:r>
          </a:p>
          <a:p>
            <a:pPr marL="0" lvl="0" indent="0">
              <a:spcBef>
                <a:spcPts val="0"/>
              </a:spcBef>
            </a:pPr>
            <a:endParaRPr lang="fr-FR" dirty="0"/>
          </a:p>
          <a:p>
            <a:pPr marL="0" lvl="0" indent="0">
              <a:spcBef>
                <a:spcPts val="0"/>
              </a:spcBef>
            </a:pPr>
            <a:r>
              <a:rPr lang="fr-FR" dirty="0"/>
              <a:t>Deux bibliothèques d’UFR</a:t>
            </a:r>
          </a:p>
          <a:p>
            <a:pPr marL="0" lvl="1" indent="0"/>
            <a:r>
              <a:rPr lang="fr-FR" dirty="0"/>
              <a:t>Bibliothèque-cartothèque de géographie</a:t>
            </a:r>
          </a:p>
          <a:p>
            <a:pPr marL="0" lvl="1" indent="0"/>
            <a:r>
              <a:rPr lang="fr-FR" dirty="0"/>
              <a:t>Bibliothèque d’aménagement et d’urbanisme</a:t>
            </a:r>
          </a:p>
          <a:p>
            <a:pPr marL="0" lvl="1" indent="0"/>
            <a:endParaRPr lang="fr-FR" sz="2600" dirty="0">
              <a:solidFill>
                <a:schemeClr val="tx1"/>
              </a:solidFill>
            </a:endParaRPr>
          </a:p>
          <a:p>
            <a:pPr marL="0" lvl="1" indent="0"/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fr-FR"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Licence de géographie et aménagement</a:t>
            </a:r>
            <a:endParaRPr dirty="0"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 lnSpcReduction="10000"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Les trois années de licence</a:t>
            </a:r>
            <a:endParaRPr dirty="0"/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b="1" dirty="0"/>
              <a:t>La géographie dans les sciences sociales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b="1" dirty="0"/>
              <a:t>Approfondissements disciplinaires, contenus et méthodes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b="1" dirty="0"/>
              <a:t>Concepts et théories de la géographie</a:t>
            </a:r>
            <a:endParaRPr b="1"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Les grands axes transversaux de la formation</a:t>
            </a:r>
          </a:p>
          <a:p>
            <a:pPr marL="0" lvl="2" indent="0"/>
            <a:r>
              <a:rPr lang="fr-FR" b="1" dirty="0"/>
              <a:t>Mondes Urbanisés</a:t>
            </a:r>
          </a:p>
          <a:p>
            <a:pPr marL="0" lvl="2" indent="0"/>
            <a:r>
              <a:rPr lang="fr-FR" b="1" dirty="0"/>
              <a:t>Environnement à l’heure de l’anthropocène</a:t>
            </a:r>
          </a:p>
          <a:p>
            <a:pPr marL="0" lvl="2" indent="0"/>
            <a:r>
              <a:rPr lang="fr-FR" b="1" dirty="0"/>
              <a:t>Différences, Inégalités, Injustice</a:t>
            </a:r>
          </a:p>
          <a:p>
            <a:pPr marL="0" lvl="2" indent="0"/>
            <a:r>
              <a:rPr lang="fr-FR" b="1" dirty="0"/>
              <a:t>Territoires, approches comparées, international, Suds</a:t>
            </a:r>
          </a:p>
          <a:p>
            <a:pPr marL="0" lvl="2" indent="0"/>
            <a:r>
              <a:rPr lang="fr-FR" b="1" dirty="0"/>
              <a:t>Outils, réalisations, savoir-faire 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B3A3AA-C5FA-CD41-9C32-3E0D2C81C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904"/>
            <a:ext cx="5141168" cy="61769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CMI et double licence</a:t>
            </a:r>
            <a:endParaRPr dirty="0"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Parcours cursus master en ingénierie Transition, territoires, participation</a:t>
            </a:r>
            <a:endParaRPr dirty="0"/>
          </a:p>
          <a:p>
            <a:pPr marL="0" lvl="1" indent="0"/>
            <a:r>
              <a:rPr lang="fr-FR" dirty="0"/>
              <a:t>Un parcours intégré de la L1 au M2</a:t>
            </a:r>
          </a:p>
          <a:p>
            <a:pPr marL="0" lvl="1" indent="0"/>
            <a:r>
              <a:rPr lang="fr-FR" dirty="0"/>
              <a:t>Enseignements de la licence de géographie et aménagement et enseignements, ateliers et projets spécifique en plus</a:t>
            </a:r>
          </a:p>
          <a:p>
            <a:pPr marL="0" lvl="1" indent="0"/>
            <a:endParaRPr lang="fr-FR" dirty="0"/>
          </a:p>
          <a:p>
            <a:pPr marL="0" lvl="0" indent="0">
              <a:spcBef>
                <a:spcPts val="0"/>
              </a:spcBef>
            </a:pPr>
            <a:r>
              <a:rPr lang="fr-FR" dirty="0"/>
              <a:t>Double licence géographie histoire</a:t>
            </a:r>
          </a:p>
          <a:p>
            <a:pPr marL="0" lvl="1" indent="0"/>
            <a:r>
              <a:rPr lang="fr-FR" dirty="0"/>
              <a:t>Deux diplômes qui permettent d’intégrer des masters de géographie, urbanisme et histoire</a:t>
            </a:r>
          </a:p>
          <a:p>
            <a:pPr marL="0" lvl="1" indent="0"/>
            <a:endParaRPr lang="fr-FR" dirty="0"/>
          </a:p>
          <a:p>
            <a:pPr marL="0" lvl="1" indent="0"/>
            <a:endParaRPr lang="fr-FR" dirty="0"/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18793AE-A4C9-8C5F-23A7-AB1B1BD8E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6" y="1226930"/>
            <a:ext cx="5177381" cy="2332832"/>
          </a:xfrm>
          <a:prstGeom prst="rect">
            <a:avLst/>
          </a:prstGeom>
        </p:spPr>
      </p:pic>
      <p:pic>
        <p:nvPicPr>
          <p:cNvPr id="5" name="Image 4" descr="Une image contenant papier&#10;&#10;Le contenu généré par l’IA peut être incorrect.">
            <a:extLst>
              <a:ext uri="{FF2B5EF4-FFF2-40B4-BE49-F238E27FC236}">
                <a16:creationId xmlns:a16="http://schemas.microsoft.com/office/drawing/2014/main" id="{10DB04B9-056D-A06A-6A89-3AAFDF243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19" y="3595412"/>
            <a:ext cx="3968155" cy="30230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4C2D7747-42F4-9916-4F8F-A6E24BB9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>
            <a:extLst>
              <a:ext uri="{FF2B5EF4-FFF2-40B4-BE49-F238E27FC236}">
                <a16:creationId xmlns:a16="http://schemas.microsoft.com/office/drawing/2014/main" id="{000A9769-D831-9293-0521-B8777758595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137" name="Google Shape;137;p18">
            <a:extLst>
              <a:ext uri="{FF2B5EF4-FFF2-40B4-BE49-F238E27FC236}">
                <a16:creationId xmlns:a16="http://schemas.microsoft.com/office/drawing/2014/main" id="{C7D1AC71-B4CC-65E1-16E6-AF00D5DCFB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53943" y="71299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Cours de géographie et aménagement mutualisés </a:t>
            </a:r>
            <a:endParaRPr dirty="0"/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4DE2B188-8EAC-58D6-B6C8-887B927270C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697687" y="1511299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ctr" anchorCtr="0">
            <a:normAutofit fontScale="92500" lnSpcReduction="10000"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Au S1 :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</a:pPr>
            <a:r>
              <a:rPr lang="fr-FR" dirty="0">
                <a:solidFill>
                  <a:schemeClr val="tx1"/>
                </a:solidFill>
              </a:rPr>
              <a:t>Géographie universelle et grands enjeux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</a:pPr>
            <a:r>
              <a:rPr lang="fr-FR" dirty="0">
                <a:solidFill>
                  <a:schemeClr val="tx1"/>
                </a:solidFill>
              </a:rPr>
              <a:t>Mondes urbanisés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Au S2 : 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>
                <a:solidFill>
                  <a:schemeClr val="tx1"/>
                </a:solidFill>
              </a:rPr>
              <a:t>Géographie de la France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A partir du S3 : 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>
                <a:solidFill>
                  <a:schemeClr val="tx1"/>
                </a:solidFill>
              </a:rPr>
              <a:t>en licence sciences sociales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>
                <a:solidFill>
                  <a:schemeClr val="tx1"/>
                </a:solidFill>
              </a:rPr>
              <a:t>en préparation au CAPES d’histoire-géographie (Licence d’Histoire)</a:t>
            </a:r>
          </a:p>
        </p:txBody>
      </p:sp>
      <p:pic>
        <p:nvPicPr>
          <p:cNvPr id="4" name="Image 3" descr="Une image contenant texte, carte&#10;&#10;Le contenu généré par l’IA peut être incorrect.">
            <a:extLst>
              <a:ext uri="{FF2B5EF4-FFF2-40B4-BE49-F238E27FC236}">
                <a16:creationId xmlns:a16="http://schemas.microsoft.com/office/drawing/2014/main" id="{FABA7645-2542-6B00-4C41-D7F23B0614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-1483"/>
          <a:stretch>
            <a:fillRect/>
          </a:stretch>
        </p:blipFill>
        <p:spPr>
          <a:xfrm>
            <a:off x="6055" y="538315"/>
            <a:ext cx="5234432" cy="2988000"/>
          </a:xfrm>
          <a:prstGeom prst="rect">
            <a:avLst/>
          </a:prstGeom>
        </p:spPr>
      </p:pic>
      <p:pic>
        <p:nvPicPr>
          <p:cNvPr id="6" name="Image 5" descr="Une image contenant carte, texte, atlas&#10;&#10;Le contenu généré par l’IA peut être incorrect.">
            <a:extLst>
              <a:ext uri="{FF2B5EF4-FFF2-40B4-BE49-F238E27FC236}">
                <a16:creationId xmlns:a16="http://schemas.microsoft.com/office/drawing/2014/main" id="{3386038B-7798-CB05-9A5B-BCB212E37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6315"/>
            <a:ext cx="5234433" cy="28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BF89EA82-E4E4-7A46-4318-0B1F5EBF9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>
            <a:extLst>
              <a:ext uri="{FF2B5EF4-FFF2-40B4-BE49-F238E27FC236}">
                <a16:creationId xmlns:a16="http://schemas.microsoft.com/office/drawing/2014/main" id="{6F7B1C03-1FDA-8277-9C72-41841CAE10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  <p:sp>
        <p:nvSpPr>
          <p:cNvPr id="137" name="Google Shape;137;p18">
            <a:extLst>
              <a:ext uri="{FF2B5EF4-FFF2-40B4-BE49-F238E27FC236}">
                <a16:creationId xmlns:a16="http://schemas.microsoft.com/office/drawing/2014/main" id="{BD5BFADE-198D-AF2C-8BE2-5C6EB748E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Et après ? Les masters</a:t>
            </a:r>
            <a:endParaRPr dirty="0"/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D52447FF-F077-C103-297E-CA23C4C7CF1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Master Géographie aménagement environnement et développement</a:t>
            </a:r>
            <a:endParaRPr dirty="0"/>
          </a:p>
          <a:p>
            <a:pPr marL="0" lvl="1" indent="0"/>
            <a:r>
              <a:rPr lang="fr-FR" dirty="0"/>
              <a:t>Parcours Agroécologies rurales urbaines (sous réserve)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Parcours Gouvernance de l’eau et développement local</a:t>
            </a:r>
            <a:endParaRPr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Parcours Territoires, villes et santé (en association avec l’UPEC)</a:t>
            </a: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Master Urbanisme et aménagement</a:t>
            </a:r>
            <a:endParaRPr dirty="0"/>
          </a:p>
          <a:p>
            <a:pPr marL="0" lvl="1" indent="0"/>
            <a:r>
              <a:rPr lang="fr-FR" dirty="0"/>
              <a:t>Parcours Etudes urbaines comparées</a:t>
            </a:r>
          </a:p>
          <a:p>
            <a:pPr marL="0" lvl="1" indent="0"/>
            <a:r>
              <a:rPr lang="fr-FR" dirty="0"/>
              <a:t>Parcours Projet urbain, villes et transitions</a:t>
            </a:r>
          </a:p>
          <a:p>
            <a:pPr marL="0" lvl="1" indent="0"/>
            <a:r>
              <a:rPr lang="fr-FR" dirty="0"/>
              <a:t>Parcours Villes, habitat et sobriété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1B3B5-0376-2CD5-A6A2-A6CAA825A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2"/>
          <a:stretch/>
        </p:blipFill>
        <p:spPr bwMode="auto">
          <a:xfrm>
            <a:off x="618744" y="492683"/>
            <a:ext cx="3833613" cy="26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90C89907-DE39-9AF6-2D9E-EF9AA6563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/>
        </p:blipFill>
        <p:spPr bwMode="auto">
          <a:xfrm>
            <a:off x="618744" y="3177761"/>
            <a:ext cx="3833613" cy="317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443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311</Words>
  <Application>Microsoft Office PowerPoint</Application>
  <PresentationFormat>Grand écran</PresentationFormat>
  <Paragraphs>58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Thème Office</vt:lpstr>
      <vt:lpstr>Thème Office</vt:lpstr>
      <vt:lpstr>Licence de géographie et aménagement</vt:lpstr>
      <vt:lpstr>Le département de géographie et aménagement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Licence de géographie et aménagement</dc:title>
  <dc:creator>Jean-Fabien Steck</dc:creator>
  <cp:lastModifiedBy>Del franco Celine</cp:lastModifiedBy>
  <cp:revision>9</cp:revision>
  <dcterms:modified xsi:type="dcterms:W3CDTF">2026-09-09T11:52:06Z</dcterms:modified>
</cp:coreProperties>
</file>